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6" r:id="rId5"/>
    <p:sldMasterId id="2147483693" r:id="rId6"/>
    <p:sldMasterId id="2147483712" r:id="rId7"/>
  </p:sldMasterIdLst>
  <p:notesMasterIdLst>
    <p:notesMasterId r:id="rId53"/>
  </p:notesMasterIdLst>
  <p:sldIdLst>
    <p:sldId id="2284" r:id="rId8"/>
    <p:sldId id="2285" r:id="rId9"/>
    <p:sldId id="2286" r:id="rId10"/>
    <p:sldId id="2287" r:id="rId11"/>
    <p:sldId id="2191" r:id="rId12"/>
    <p:sldId id="2094" r:id="rId13"/>
    <p:sldId id="428" r:id="rId14"/>
    <p:sldId id="2050" r:id="rId15"/>
    <p:sldId id="2309" r:id="rId16"/>
    <p:sldId id="337" r:id="rId17"/>
    <p:sldId id="380" r:id="rId18"/>
    <p:sldId id="375" r:id="rId19"/>
    <p:sldId id="376" r:id="rId20"/>
    <p:sldId id="377" r:id="rId21"/>
    <p:sldId id="350" r:id="rId22"/>
    <p:sldId id="378" r:id="rId23"/>
    <p:sldId id="366" r:id="rId24"/>
    <p:sldId id="359" r:id="rId25"/>
    <p:sldId id="363" r:id="rId26"/>
    <p:sldId id="349" r:id="rId27"/>
    <p:sldId id="379" r:id="rId28"/>
    <p:sldId id="381" r:id="rId29"/>
    <p:sldId id="364" r:id="rId30"/>
    <p:sldId id="382" r:id="rId31"/>
    <p:sldId id="357" r:id="rId32"/>
    <p:sldId id="2293" r:id="rId33"/>
    <p:sldId id="2294" r:id="rId34"/>
    <p:sldId id="2295" r:id="rId35"/>
    <p:sldId id="2296" r:id="rId36"/>
    <p:sldId id="2297" r:id="rId37"/>
    <p:sldId id="2298" r:id="rId38"/>
    <p:sldId id="2299" r:id="rId39"/>
    <p:sldId id="2300" r:id="rId40"/>
    <p:sldId id="2301" r:id="rId41"/>
    <p:sldId id="2302" r:id="rId42"/>
    <p:sldId id="2303" r:id="rId43"/>
    <p:sldId id="2304" r:id="rId44"/>
    <p:sldId id="2305" r:id="rId45"/>
    <p:sldId id="2306" r:id="rId46"/>
    <p:sldId id="2307" r:id="rId47"/>
    <p:sldId id="2308" r:id="rId48"/>
    <p:sldId id="389" r:id="rId49"/>
    <p:sldId id="268" r:id="rId50"/>
    <p:sldId id="2107" r:id="rId51"/>
    <p:sldId id="213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phne Asteriadis" initials="DA" lastIdx="8" clrIdx="0">
    <p:extLst>
      <p:ext uri="{19B8F6BF-5375-455C-9EA6-DF929625EA0E}">
        <p15:presenceInfo xmlns:p15="http://schemas.microsoft.com/office/powerpoint/2012/main" userId="S::DAsteriadis@CAQH.ORG::29c0fe60-6d92-4d83-be2a-5ae0be0ac766" providerId="AD"/>
      </p:ext>
    </p:extLst>
  </p:cmAuthor>
  <p:cmAuthor id="2" name="Jessica Porras" initials="JP" lastIdx="7" clrIdx="1">
    <p:extLst>
      <p:ext uri="{19B8F6BF-5375-455C-9EA6-DF929625EA0E}">
        <p15:presenceInfo xmlns:p15="http://schemas.microsoft.com/office/powerpoint/2012/main" userId="Jessica Porras" providerId="None"/>
      </p:ext>
    </p:extLst>
  </p:cmAuthor>
  <p:cmAuthor id="3" name="Erin Weber" initials="EW" lastIdx="7" clrIdx="2">
    <p:extLst>
      <p:ext uri="{19B8F6BF-5375-455C-9EA6-DF929625EA0E}">
        <p15:presenceInfo xmlns:p15="http://schemas.microsoft.com/office/powerpoint/2012/main" userId="S::eweber@CAQH.ORG::779ea4e6-93c9-4f43-9e9d-50c3b657cd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DC0"/>
    <a:srgbClr val="245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407E7-5B5C-4B56-900A-EC4A93C11510}" v="22" dt="2019-06-04T16:05:14.128"/>
    <p1510:client id="{944C231F-5B02-F4A8-132A-9F763F1744F5}" v="13" dt="2019-06-04T16:06:32.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6" y="5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82027531529201E-2"/>
          <c:y val="3.8568514494566601E-2"/>
          <c:w val="0.68506318196384997"/>
          <c:h val="0.71746055235748996"/>
        </c:manualLayout>
      </c:layout>
      <c:lineChart>
        <c:grouping val="standard"/>
        <c:varyColors val="0"/>
        <c:ser>
          <c:idx val="0"/>
          <c:order val="0"/>
          <c:tx>
            <c:strRef>
              <c:f>Sheet1!$B$1</c:f>
              <c:strCache>
                <c:ptCount val="1"/>
                <c:pt idx="0">
                  <c:v>Total</c:v>
                </c:pt>
              </c:strCache>
            </c:strRef>
          </c:tx>
          <c:spPr>
            <a:ln w="38100" cap="rnd">
              <a:solidFill>
                <a:srgbClr val="2C4D7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AF5-47EF-91A7-7C54C2BBEAE7}"/>
                </c:ext>
              </c:extLst>
            </c:dLbl>
            <c:dLbl>
              <c:idx val="1"/>
              <c:delete val="1"/>
              <c:extLst>
                <c:ext xmlns:c15="http://schemas.microsoft.com/office/drawing/2012/chart" uri="{CE6537A1-D6FC-4f65-9D91-7224C49458BB}"/>
                <c:ext xmlns:c16="http://schemas.microsoft.com/office/drawing/2014/chart" uri="{C3380CC4-5D6E-409C-BE32-E72D297353CC}">
                  <c16:uniqueId val="{00000001-6AF5-47EF-91A7-7C54C2BBEAE7}"/>
                </c:ext>
              </c:extLst>
            </c:dLbl>
            <c:dLbl>
              <c:idx val="2"/>
              <c:delete val="1"/>
              <c:extLst>
                <c:ext xmlns:c15="http://schemas.microsoft.com/office/drawing/2012/chart" uri="{CE6537A1-D6FC-4f65-9D91-7224C49458BB}"/>
                <c:ext xmlns:c16="http://schemas.microsoft.com/office/drawing/2014/chart" uri="{C3380CC4-5D6E-409C-BE32-E72D297353CC}">
                  <c16:uniqueId val="{00000002-6AF5-47EF-91A7-7C54C2BBEAE7}"/>
                </c:ext>
              </c:extLst>
            </c:dLbl>
            <c:dLbl>
              <c:idx val="3"/>
              <c:delete val="1"/>
              <c:extLst>
                <c:ext xmlns:c15="http://schemas.microsoft.com/office/drawing/2012/chart" uri="{CE6537A1-D6FC-4f65-9D91-7224C49458BB}"/>
                <c:ext xmlns:c16="http://schemas.microsoft.com/office/drawing/2014/chart" uri="{C3380CC4-5D6E-409C-BE32-E72D297353CC}">
                  <c16:uniqueId val="{00000003-6AF5-47EF-91A7-7C54C2BBEAE7}"/>
                </c:ext>
              </c:extLst>
            </c:dLbl>
            <c:dLbl>
              <c:idx val="4"/>
              <c:delete val="1"/>
              <c:extLst>
                <c:ext xmlns:c15="http://schemas.microsoft.com/office/drawing/2012/chart" uri="{CE6537A1-D6FC-4f65-9D91-7224C49458BB}"/>
                <c:ext xmlns:c16="http://schemas.microsoft.com/office/drawing/2014/chart" uri="{C3380CC4-5D6E-409C-BE32-E72D297353CC}">
                  <c16:uniqueId val="{00000004-6AF5-47EF-91A7-7C54C2BBEAE7}"/>
                </c:ext>
              </c:extLst>
            </c:dLbl>
            <c:dLbl>
              <c:idx val="5"/>
              <c:delete val="1"/>
              <c:extLst>
                <c:ext xmlns:c15="http://schemas.microsoft.com/office/drawing/2012/chart" uri="{CE6537A1-D6FC-4f65-9D91-7224C49458BB}"/>
                <c:ext xmlns:c16="http://schemas.microsoft.com/office/drawing/2014/chart" uri="{C3380CC4-5D6E-409C-BE32-E72D297353CC}">
                  <c16:uniqueId val="{00000005-6AF5-47EF-91A7-7C54C2BBEAE7}"/>
                </c:ext>
              </c:extLst>
            </c:dLbl>
            <c:dLbl>
              <c:idx val="6"/>
              <c:delete val="1"/>
              <c:extLst>
                <c:ext xmlns:c15="http://schemas.microsoft.com/office/drawing/2012/chart" uri="{CE6537A1-D6FC-4f65-9D91-7224C49458BB}"/>
                <c:ext xmlns:c16="http://schemas.microsoft.com/office/drawing/2014/chart" uri="{C3380CC4-5D6E-409C-BE32-E72D297353CC}">
                  <c16:uniqueId val="{00000006-6AF5-47EF-91A7-7C54C2BBEAE7}"/>
                </c:ext>
              </c:extLst>
            </c:dLbl>
            <c:dLbl>
              <c:idx val="7"/>
              <c:delete val="1"/>
              <c:extLst>
                <c:ext xmlns:c15="http://schemas.microsoft.com/office/drawing/2012/chart" uri="{CE6537A1-D6FC-4f65-9D91-7224C49458BB}"/>
                <c:ext xmlns:c16="http://schemas.microsoft.com/office/drawing/2014/chart" uri="{C3380CC4-5D6E-409C-BE32-E72D297353CC}">
                  <c16:uniqueId val="{00000007-6AF5-47EF-91A7-7C54C2BBEAE7}"/>
                </c:ext>
              </c:extLst>
            </c:dLbl>
            <c:dLbl>
              <c:idx val="8"/>
              <c:delete val="1"/>
              <c:extLst>
                <c:ext xmlns:c15="http://schemas.microsoft.com/office/drawing/2012/chart" uri="{CE6537A1-D6FC-4f65-9D91-7224C49458BB}"/>
                <c:ext xmlns:c16="http://schemas.microsoft.com/office/drawing/2014/chart" uri="{C3380CC4-5D6E-409C-BE32-E72D297353CC}">
                  <c16:uniqueId val="{00000008-6AF5-47EF-91A7-7C54C2BBEAE7}"/>
                </c:ext>
              </c:extLst>
            </c:dLbl>
            <c:dLbl>
              <c:idx val="9"/>
              <c:delete val="1"/>
              <c:extLst>
                <c:ext xmlns:c15="http://schemas.microsoft.com/office/drawing/2012/chart" uri="{CE6537A1-D6FC-4f65-9D91-7224C49458BB}"/>
                <c:ext xmlns:c16="http://schemas.microsoft.com/office/drawing/2014/chart" uri="{C3380CC4-5D6E-409C-BE32-E72D297353CC}">
                  <c16:uniqueId val="{00000009-6AF5-47EF-91A7-7C54C2BBEAE7}"/>
                </c:ext>
              </c:extLst>
            </c:dLbl>
            <c:dLbl>
              <c:idx val="10"/>
              <c:delete val="1"/>
              <c:extLst>
                <c:ext xmlns:c15="http://schemas.microsoft.com/office/drawing/2012/chart" uri="{CE6537A1-D6FC-4f65-9D91-7224C49458BB}"/>
                <c:ext xmlns:c16="http://schemas.microsoft.com/office/drawing/2014/chart" uri="{C3380CC4-5D6E-409C-BE32-E72D297353CC}">
                  <c16:uniqueId val="{0000000A-6AF5-47EF-91A7-7C54C2BBEAE7}"/>
                </c:ext>
              </c:extLst>
            </c:dLbl>
            <c:dLbl>
              <c:idx val="11"/>
              <c:delete val="1"/>
              <c:extLst>
                <c:ext xmlns:c15="http://schemas.microsoft.com/office/drawing/2012/chart" uri="{CE6537A1-D6FC-4f65-9D91-7224C49458BB}"/>
                <c:ext xmlns:c16="http://schemas.microsoft.com/office/drawing/2014/chart" uri="{C3380CC4-5D6E-409C-BE32-E72D297353CC}">
                  <c16:uniqueId val="{0000000B-6AF5-47EF-91A7-7C54C2BBEAE7}"/>
                </c:ext>
              </c:extLst>
            </c:dLbl>
            <c:dLbl>
              <c:idx val="12"/>
              <c:delete val="1"/>
              <c:extLst>
                <c:ext xmlns:c15="http://schemas.microsoft.com/office/drawing/2012/chart" uri="{CE6537A1-D6FC-4f65-9D91-7224C49458BB}"/>
                <c:ext xmlns:c16="http://schemas.microsoft.com/office/drawing/2014/chart" uri="{C3380CC4-5D6E-409C-BE32-E72D297353CC}">
                  <c16:uniqueId val="{0000000C-6AF5-47EF-91A7-7C54C2BBEAE7}"/>
                </c:ext>
              </c:extLst>
            </c:dLbl>
            <c:dLbl>
              <c:idx val="13"/>
              <c:delete val="1"/>
              <c:extLst>
                <c:ext xmlns:c15="http://schemas.microsoft.com/office/drawing/2012/chart" uri="{CE6537A1-D6FC-4f65-9D91-7224C49458BB}"/>
                <c:ext xmlns:c16="http://schemas.microsoft.com/office/drawing/2014/chart" uri="{C3380CC4-5D6E-409C-BE32-E72D297353CC}">
                  <c16:uniqueId val="{0000000D-6AF5-47EF-91A7-7C54C2BBEAE7}"/>
                </c:ext>
              </c:extLst>
            </c:dLbl>
            <c:dLbl>
              <c:idx val="14"/>
              <c:delete val="1"/>
              <c:extLst>
                <c:ext xmlns:c15="http://schemas.microsoft.com/office/drawing/2012/chart" uri="{CE6537A1-D6FC-4f65-9D91-7224C49458BB}"/>
                <c:ext xmlns:c16="http://schemas.microsoft.com/office/drawing/2014/chart" uri="{C3380CC4-5D6E-409C-BE32-E72D297353CC}">
                  <c16:uniqueId val="{0000000E-6AF5-47EF-91A7-7C54C2BBEAE7}"/>
                </c:ext>
              </c:extLst>
            </c:dLbl>
            <c:dLbl>
              <c:idx val="15"/>
              <c:delete val="1"/>
              <c:extLst>
                <c:ext xmlns:c15="http://schemas.microsoft.com/office/drawing/2012/chart" uri="{CE6537A1-D6FC-4f65-9D91-7224C49458BB}"/>
                <c:ext xmlns:c16="http://schemas.microsoft.com/office/drawing/2014/chart" uri="{C3380CC4-5D6E-409C-BE32-E72D297353CC}">
                  <c16:uniqueId val="{0000000F-6AF5-47EF-91A7-7C54C2BBEAE7}"/>
                </c:ext>
              </c:extLst>
            </c:dLbl>
            <c:dLbl>
              <c:idx val="16"/>
              <c:delete val="1"/>
              <c:extLst>
                <c:ext xmlns:c15="http://schemas.microsoft.com/office/drawing/2012/chart" uri="{CE6537A1-D6FC-4f65-9D91-7224C49458BB}"/>
                <c:ext xmlns:c16="http://schemas.microsoft.com/office/drawing/2014/chart" uri="{C3380CC4-5D6E-409C-BE32-E72D297353CC}">
                  <c16:uniqueId val="{00000010-6AF5-47EF-91A7-7C54C2BBEAE7}"/>
                </c:ext>
              </c:extLst>
            </c:dLbl>
            <c:dLbl>
              <c:idx val="17"/>
              <c:delete val="1"/>
              <c:extLst>
                <c:ext xmlns:c15="http://schemas.microsoft.com/office/drawing/2012/chart" uri="{CE6537A1-D6FC-4f65-9D91-7224C49458BB}"/>
                <c:ext xmlns:c16="http://schemas.microsoft.com/office/drawing/2014/chart" uri="{C3380CC4-5D6E-409C-BE32-E72D297353CC}">
                  <c16:uniqueId val="{00000011-6AF5-47EF-91A7-7C54C2BBEAE7}"/>
                </c:ext>
              </c:extLst>
            </c:dLbl>
            <c:dLbl>
              <c:idx val="18"/>
              <c:delete val="1"/>
              <c:extLst>
                <c:ext xmlns:c15="http://schemas.microsoft.com/office/drawing/2012/chart" uri="{CE6537A1-D6FC-4f65-9D91-7224C49458BB}"/>
                <c:ext xmlns:c16="http://schemas.microsoft.com/office/drawing/2014/chart" uri="{C3380CC4-5D6E-409C-BE32-E72D297353CC}">
                  <c16:uniqueId val="{00000012-6AF5-47EF-91A7-7C54C2BBEAE7}"/>
                </c:ext>
              </c:extLst>
            </c:dLbl>
            <c:dLbl>
              <c:idx val="19"/>
              <c:delete val="1"/>
              <c:extLst>
                <c:ext xmlns:c15="http://schemas.microsoft.com/office/drawing/2012/chart" uri="{CE6537A1-D6FC-4f65-9D91-7224C49458BB}"/>
                <c:ext xmlns:c16="http://schemas.microsoft.com/office/drawing/2014/chart" uri="{C3380CC4-5D6E-409C-BE32-E72D297353CC}">
                  <c16:uniqueId val="{00000013-6AF5-47EF-91A7-7C54C2BBEAE7}"/>
                </c:ext>
              </c:extLst>
            </c:dLbl>
            <c:dLbl>
              <c:idx val="20"/>
              <c:delete val="1"/>
              <c:extLst>
                <c:ext xmlns:c15="http://schemas.microsoft.com/office/drawing/2012/chart" uri="{CE6537A1-D6FC-4f65-9D91-7224C49458BB}"/>
                <c:ext xmlns:c16="http://schemas.microsoft.com/office/drawing/2014/chart" uri="{C3380CC4-5D6E-409C-BE32-E72D297353CC}">
                  <c16:uniqueId val="{00000014-6AF5-47EF-91A7-7C54C2BBEAE7}"/>
                </c:ext>
              </c:extLst>
            </c:dLbl>
            <c:dLbl>
              <c:idx val="21"/>
              <c:delete val="1"/>
              <c:extLst>
                <c:ext xmlns:c15="http://schemas.microsoft.com/office/drawing/2012/chart" uri="{CE6537A1-D6FC-4f65-9D91-7224C49458BB}"/>
                <c:ext xmlns:c16="http://schemas.microsoft.com/office/drawing/2014/chart" uri="{C3380CC4-5D6E-409C-BE32-E72D297353CC}">
                  <c16:uniqueId val="{00000015-6AF5-47EF-91A7-7C54C2BBEAE7}"/>
                </c:ext>
              </c:extLst>
            </c:dLbl>
            <c:dLbl>
              <c:idx val="22"/>
              <c:delete val="1"/>
              <c:extLst>
                <c:ext xmlns:c15="http://schemas.microsoft.com/office/drawing/2012/chart" uri="{CE6537A1-D6FC-4f65-9D91-7224C49458BB}"/>
                <c:ext xmlns:c16="http://schemas.microsoft.com/office/drawing/2014/chart" uri="{C3380CC4-5D6E-409C-BE32-E72D297353CC}">
                  <c16:uniqueId val="{00000016-6AF5-47EF-91A7-7C54C2BBEAE7}"/>
                </c:ext>
              </c:extLst>
            </c:dLbl>
            <c:dLbl>
              <c:idx val="23"/>
              <c:tx>
                <c:rich>
                  <a:bodyPr/>
                  <a:lstStyle/>
                  <a:p>
                    <a:fld id="{02262235-1C45-4846-896E-077BD56CEAC1}"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{02262235-1C45-4846-896E-077BD56CEAC1}</c15:txfldGUID>
                      <c15:f>Sheet1!$B$1</c15:f>
                      <c15:dlblFieldTableCache>
                        <c:ptCount val="1"/>
                        <c:pt idx="0">
                          <c:v>Total</c:v>
                        </c:pt>
                      </c15:dlblFieldTableCache>
                    </c15:dlblFTEntry>
                  </c15:dlblFieldTable>
                  <c15:showDataLabelsRange val="0"/>
                </c:ext>
                <c:ext xmlns:c16="http://schemas.microsoft.com/office/drawing/2014/chart" uri="{C3380CC4-5D6E-409C-BE32-E72D297353CC}">
                  <c16:uniqueId val="{00000017-6AF5-47EF-91A7-7C54C2BBEAE7}"/>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Sheet1!$A$2:$A$25</c:f>
              <c:numCache>
                <c:formatCode>General</c:formatCode>
                <c:ptCount val="24"/>
                <c:pt idx="0">
                  <c:v>2011</c:v>
                </c:pt>
                <c:pt idx="3">
                  <c:v>2012</c:v>
                </c:pt>
                <c:pt idx="7">
                  <c:v>2013</c:v>
                </c:pt>
                <c:pt idx="11">
                  <c:v>2014</c:v>
                </c:pt>
                <c:pt idx="15">
                  <c:v>2015</c:v>
                </c:pt>
                <c:pt idx="19">
                  <c:v>2016</c:v>
                </c:pt>
                <c:pt idx="23">
                  <c:v>2017</c:v>
                </c:pt>
              </c:numCache>
            </c:numRef>
          </c:cat>
          <c:val>
            <c:numRef>
              <c:f>Sheet1!$B$2:$B$25</c:f>
              <c:numCache>
                <c:formatCode>General</c:formatCode>
                <c:ptCount val="24"/>
                <c:pt idx="0">
                  <c:v>73</c:v>
                </c:pt>
                <c:pt idx="1">
                  <c:v>78</c:v>
                </c:pt>
                <c:pt idx="2">
                  <c:v>89</c:v>
                </c:pt>
                <c:pt idx="3">
                  <c:v>208</c:v>
                </c:pt>
                <c:pt idx="4">
                  <c:v>258</c:v>
                </c:pt>
                <c:pt idx="5">
                  <c:v>396</c:v>
                </c:pt>
                <c:pt idx="6">
                  <c:v>413</c:v>
                </c:pt>
                <c:pt idx="7">
                  <c:v>560</c:v>
                </c:pt>
                <c:pt idx="8">
                  <c:v>584</c:v>
                </c:pt>
                <c:pt idx="9">
                  <c:v>618</c:v>
                </c:pt>
                <c:pt idx="10">
                  <c:v>643</c:v>
                </c:pt>
                <c:pt idx="11">
                  <c:v>804</c:v>
                </c:pt>
                <c:pt idx="12">
                  <c:v>834</c:v>
                </c:pt>
                <c:pt idx="13">
                  <c:v>893</c:v>
                </c:pt>
                <c:pt idx="14">
                  <c:v>924</c:v>
                </c:pt>
                <c:pt idx="15">
                  <c:v>1050</c:v>
                </c:pt>
                <c:pt idx="16">
                  <c:v>1076</c:v>
                </c:pt>
                <c:pt idx="17">
                  <c:v>1088</c:v>
                </c:pt>
                <c:pt idx="18">
                  <c:v>1117</c:v>
                </c:pt>
                <c:pt idx="19">
                  <c:v>1200</c:v>
                </c:pt>
                <c:pt idx="20">
                  <c:v>1210</c:v>
                </c:pt>
                <c:pt idx="21">
                  <c:v>1235</c:v>
                </c:pt>
                <c:pt idx="22">
                  <c:v>1254</c:v>
                </c:pt>
                <c:pt idx="23">
                  <c:v>1366</c:v>
                </c:pt>
              </c:numCache>
            </c:numRef>
          </c:val>
          <c:smooth val="0"/>
          <c:extLst>
            <c:ext xmlns:c16="http://schemas.microsoft.com/office/drawing/2014/chart" uri="{C3380CC4-5D6E-409C-BE32-E72D297353CC}">
              <c16:uniqueId val="{00000018-6AF5-47EF-91A7-7C54C2BBEAE7}"/>
            </c:ext>
          </c:extLst>
        </c:ser>
        <c:ser>
          <c:idx val="1"/>
          <c:order val="1"/>
          <c:tx>
            <c:strRef>
              <c:f>Sheet1!$C$1</c:f>
              <c:strCache>
                <c:ptCount val="1"/>
                <c:pt idx="0">
                  <c:v>Medicare</c:v>
                </c:pt>
              </c:strCache>
            </c:strRef>
          </c:tx>
          <c:spPr>
            <a:ln w="38100" cap="rnd">
              <a:solidFill>
                <a:srgbClr val="62749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9-6AF5-47EF-91A7-7C54C2BBEAE7}"/>
                </c:ext>
              </c:extLst>
            </c:dLbl>
            <c:dLbl>
              <c:idx val="1"/>
              <c:delete val="1"/>
              <c:extLst>
                <c:ext xmlns:c15="http://schemas.microsoft.com/office/drawing/2012/chart" uri="{CE6537A1-D6FC-4f65-9D91-7224C49458BB}"/>
                <c:ext xmlns:c16="http://schemas.microsoft.com/office/drawing/2014/chart" uri="{C3380CC4-5D6E-409C-BE32-E72D297353CC}">
                  <c16:uniqueId val="{0000001A-6AF5-47EF-91A7-7C54C2BBEAE7}"/>
                </c:ext>
              </c:extLst>
            </c:dLbl>
            <c:dLbl>
              <c:idx val="2"/>
              <c:delete val="1"/>
              <c:extLst>
                <c:ext xmlns:c15="http://schemas.microsoft.com/office/drawing/2012/chart" uri="{CE6537A1-D6FC-4f65-9D91-7224C49458BB}"/>
                <c:ext xmlns:c16="http://schemas.microsoft.com/office/drawing/2014/chart" uri="{C3380CC4-5D6E-409C-BE32-E72D297353CC}">
                  <c16:uniqueId val="{0000001B-6AF5-47EF-91A7-7C54C2BBEAE7}"/>
                </c:ext>
              </c:extLst>
            </c:dLbl>
            <c:dLbl>
              <c:idx val="3"/>
              <c:delete val="1"/>
              <c:extLst>
                <c:ext xmlns:c15="http://schemas.microsoft.com/office/drawing/2012/chart" uri="{CE6537A1-D6FC-4f65-9D91-7224C49458BB}"/>
                <c:ext xmlns:c16="http://schemas.microsoft.com/office/drawing/2014/chart" uri="{C3380CC4-5D6E-409C-BE32-E72D297353CC}">
                  <c16:uniqueId val="{0000001C-6AF5-47EF-91A7-7C54C2BBEAE7}"/>
                </c:ext>
              </c:extLst>
            </c:dLbl>
            <c:dLbl>
              <c:idx val="4"/>
              <c:delete val="1"/>
              <c:extLst>
                <c:ext xmlns:c15="http://schemas.microsoft.com/office/drawing/2012/chart" uri="{CE6537A1-D6FC-4f65-9D91-7224C49458BB}"/>
                <c:ext xmlns:c16="http://schemas.microsoft.com/office/drawing/2014/chart" uri="{C3380CC4-5D6E-409C-BE32-E72D297353CC}">
                  <c16:uniqueId val="{0000001D-6AF5-47EF-91A7-7C54C2BBEAE7}"/>
                </c:ext>
              </c:extLst>
            </c:dLbl>
            <c:dLbl>
              <c:idx val="5"/>
              <c:delete val="1"/>
              <c:extLst>
                <c:ext xmlns:c15="http://schemas.microsoft.com/office/drawing/2012/chart" uri="{CE6537A1-D6FC-4f65-9D91-7224C49458BB}"/>
                <c:ext xmlns:c16="http://schemas.microsoft.com/office/drawing/2014/chart" uri="{C3380CC4-5D6E-409C-BE32-E72D297353CC}">
                  <c16:uniqueId val="{0000001E-6AF5-47EF-91A7-7C54C2BBEAE7}"/>
                </c:ext>
              </c:extLst>
            </c:dLbl>
            <c:dLbl>
              <c:idx val="6"/>
              <c:delete val="1"/>
              <c:extLst>
                <c:ext xmlns:c15="http://schemas.microsoft.com/office/drawing/2012/chart" uri="{CE6537A1-D6FC-4f65-9D91-7224C49458BB}"/>
                <c:ext xmlns:c16="http://schemas.microsoft.com/office/drawing/2014/chart" uri="{C3380CC4-5D6E-409C-BE32-E72D297353CC}">
                  <c16:uniqueId val="{0000001F-6AF5-47EF-91A7-7C54C2BBEAE7}"/>
                </c:ext>
              </c:extLst>
            </c:dLbl>
            <c:dLbl>
              <c:idx val="7"/>
              <c:delete val="1"/>
              <c:extLst>
                <c:ext xmlns:c15="http://schemas.microsoft.com/office/drawing/2012/chart" uri="{CE6537A1-D6FC-4f65-9D91-7224C49458BB}"/>
                <c:ext xmlns:c16="http://schemas.microsoft.com/office/drawing/2014/chart" uri="{C3380CC4-5D6E-409C-BE32-E72D297353CC}">
                  <c16:uniqueId val="{00000020-6AF5-47EF-91A7-7C54C2BBEAE7}"/>
                </c:ext>
              </c:extLst>
            </c:dLbl>
            <c:dLbl>
              <c:idx val="8"/>
              <c:delete val="1"/>
              <c:extLst>
                <c:ext xmlns:c15="http://schemas.microsoft.com/office/drawing/2012/chart" uri="{CE6537A1-D6FC-4f65-9D91-7224C49458BB}"/>
                <c:ext xmlns:c16="http://schemas.microsoft.com/office/drawing/2014/chart" uri="{C3380CC4-5D6E-409C-BE32-E72D297353CC}">
                  <c16:uniqueId val="{00000021-6AF5-47EF-91A7-7C54C2BBEAE7}"/>
                </c:ext>
              </c:extLst>
            </c:dLbl>
            <c:dLbl>
              <c:idx val="9"/>
              <c:delete val="1"/>
              <c:extLst>
                <c:ext xmlns:c15="http://schemas.microsoft.com/office/drawing/2012/chart" uri="{CE6537A1-D6FC-4f65-9D91-7224C49458BB}"/>
                <c:ext xmlns:c16="http://schemas.microsoft.com/office/drawing/2014/chart" uri="{C3380CC4-5D6E-409C-BE32-E72D297353CC}">
                  <c16:uniqueId val="{00000022-6AF5-47EF-91A7-7C54C2BBEAE7}"/>
                </c:ext>
              </c:extLst>
            </c:dLbl>
            <c:dLbl>
              <c:idx val="10"/>
              <c:delete val="1"/>
              <c:extLst>
                <c:ext xmlns:c15="http://schemas.microsoft.com/office/drawing/2012/chart" uri="{CE6537A1-D6FC-4f65-9D91-7224C49458BB}"/>
                <c:ext xmlns:c16="http://schemas.microsoft.com/office/drawing/2014/chart" uri="{C3380CC4-5D6E-409C-BE32-E72D297353CC}">
                  <c16:uniqueId val="{00000023-6AF5-47EF-91A7-7C54C2BBEAE7}"/>
                </c:ext>
              </c:extLst>
            </c:dLbl>
            <c:dLbl>
              <c:idx val="11"/>
              <c:delete val="1"/>
              <c:extLst>
                <c:ext xmlns:c15="http://schemas.microsoft.com/office/drawing/2012/chart" uri="{CE6537A1-D6FC-4f65-9D91-7224C49458BB}"/>
                <c:ext xmlns:c16="http://schemas.microsoft.com/office/drawing/2014/chart" uri="{C3380CC4-5D6E-409C-BE32-E72D297353CC}">
                  <c16:uniqueId val="{00000024-6AF5-47EF-91A7-7C54C2BBEAE7}"/>
                </c:ext>
              </c:extLst>
            </c:dLbl>
            <c:dLbl>
              <c:idx val="12"/>
              <c:delete val="1"/>
              <c:extLst>
                <c:ext xmlns:c15="http://schemas.microsoft.com/office/drawing/2012/chart" uri="{CE6537A1-D6FC-4f65-9D91-7224C49458BB}"/>
                <c:ext xmlns:c16="http://schemas.microsoft.com/office/drawing/2014/chart" uri="{C3380CC4-5D6E-409C-BE32-E72D297353CC}">
                  <c16:uniqueId val="{00000025-6AF5-47EF-91A7-7C54C2BBEAE7}"/>
                </c:ext>
              </c:extLst>
            </c:dLbl>
            <c:dLbl>
              <c:idx val="13"/>
              <c:delete val="1"/>
              <c:extLst>
                <c:ext xmlns:c15="http://schemas.microsoft.com/office/drawing/2012/chart" uri="{CE6537A1-D6FC-4f65-9D91-7224C49458BB}"/>
                <c:ext xmlns:c16="http://schemas.microsoft.com/office/drawing/2014/chart" uri="{C3380CC4-5D6E-409C-BE32-E72D297353CC}">
                  <c16:uniqueId val="{00000026-6AF5-47EF-91A7-7C54C2BBEAE7}"/>
                </c:ext>
              </c:extLst>
            </c:dLbl>
            <c:dLbl>
              <c:idx val="14"/>
              <c:delete val="1"/>
              <c:extLst>
                <c:ext xmlns:c15="http://schemas.microsoft.com/office/drawing/2012/chart" uri="{CE6537A1-D6FC-4f65-9D91-7224C49458BB}"/>
                <c:ext xmlns:c16="http://schemas.microsoft.com/office/drawing/2014/chart" uri="{C3380CC4-5D6E-409C-BE32-E72D297353CC}">
                  <c16:uniqueId val="{00000027-6AF5-47EF-91A7-7C54C2BBEAE7}"/>
                </c:ext>
              </c:extLst>
            </c:dLbl>
            <c:dLbl>
              <c:idx val="15"/>
              <c:delete val="1"/>
              <c:extLst>
                <c:ext xmlns:c15="http://schemas.microsoft.com/office/drawing/2012/chart" uri="{CE6537A1-D6FC-4f65-9D91-7224C49458BB}"/>
                <c:ext xmlns:c16="http://schemas.microsoft.com/office/drawing/2014/chart" uri="{C3380CC4-5D6E-409C-BE32-E72D297353CC}">
                  <c16:uniqueId val="{00000028-6AF5-47EF-91A7-7C54C2BBEAE7}"/>
                </c:ext>
              </c:extLst>
            </c:dLbl>
            <c:dLbl>
              <c:idx val="16"/>
              <c:delete val="1"/>
              <c:extLst>
                <c:ext xmlns:c15="http://schemas.microsoft.com/office/drawing/2012/chart" uri="{CE6537A1-D6FC-4f65-9D91-7224C49458BB}"/>
                <c:ext xmlns:c16="http://schemas.microsoft.com/office/drawing/2014/chart" uri="{C3380CC4-5D6E-409C-BE32-E72D297353CC}">
                  <c16:uniqueId val="{00000029-6AF5-47EF-91A7-7C54C2BBEAE7}"/>
                </c:ext>
              </c:extLst>
            </c:dLbl>
            <c:dLbl>
              <c:idx val="17"/>
              <c:delete val="1"/>
              <c:extLst>
                <c:ext xmlns:c15="http://schemas.microsoft.com/office/drawing/2012/chart" uri="{CE6537A1-D6FC-4f65-9D91-7224C49458BB}"/>
                <c:ext xmlns:c16="http://schemas.microsoft.com/office/drawing/2014/chart" uri="{C3380CC4-5D6E-409C-BE32-E72D297353CC}">
                  <c16:uniqueId val="{0000002A-6AF5-47EF-91A7-7C54C2BBEAE7}"/>
                </c:ext>
              </c:extLst>
            </c:dLbl>
            <c:dLbl>
              <c:idx val="18"/>
              <c:delete val="1"/>
              <c:extLst>
                <c:ext xmlns:c15="http://schemas.microsoft.com/office/drawing/2012/chart" uri="{CE6537A1-D6FC-4f65-9D91-7224C49458BB}"/>
                <c:ext xmlns:c16="http://schemas.microsoft.com/office/drawing/2014/chart" uri="{C3380CC4-5D6E-409C-BE32-E72D297353CC}">
                  <c16:uniqueId val="{0000002B-6AF5-47EF-91A7-7C54C2BBEAE7}"/>
                </c:ext>
              </c:extLst>
            </c:dLbl>
            <c:dLbl>
              <c:idx val="19"/>
              <c:delete val="1"/>
              <c:extLst>
                <c:ext xmlns:c15="http://schemas.microsoft.com/office/drawing/2012/chart" uri="{CE6537A1-D6FC-4f65-9D91-7224C49458BB}"/>
                <c:ext xmlns:c16="http://schemas.microsoft.com/office/drawing/2014/chart" uri="{C3380CC4-5D6E-409C-BE32-E72D297353CC}">
                  <c16:uniqueId val="{0000002C-6AF5-47EF-91A7-7C54C2BBEAE7}"/>
                </c:ext>
              </c:extLst>
            </c:dLbl>
            <c:dLbl>
              <c:idx val="20"/>
              <c:delete val="1"/>
              <c:extLst>
                <c:ext xmlns:c15="http://schemas.microsoft.com/office/drawing/2012/chart" uri="{CE6537A1-D6FC-4f65-9D91-7224C49458BB}"/>
                <c:ext xmlns:c16="http://schemas.microsoft.com/office/drawing/2014/chart" uri="{C3380CC4-5D6E-409C-BE32-E72D297353CC}">
                  <c16:uniqueId val="{0000002D-6AF5-47EF-91A7-7C54C2BBEAE7}"/>
                </c:ext>
              </c:extLst>
            </c:dLbl>
            <c:dLbl>
              <c:idx val="21"/>
              <c:delete val="1"/>
              <c:extLst>
                <c:ext xmlns:c15="http://schemas.microsoft.com/office/drawing/2012/chart" uri="{CE6537A1-D6FC-4f65-9D91-7224C49458BB}"/>
                <c:ext xmlns:c16="http://schemas.microsoft.com/office/drawing/2014/chart" uri="{C3380CC4-5D6E-409C-BE32-E72D297353CC}">
                  <c16:uniqueId val="{0000002E-6AF5-47EF-91A7-7C54C2BBEAE7}"/>
                </c:ext>
              </c:extLst>
            </c:dLbl>
            <c:dLbl>
              <c:idx val="22"/>
              <c:delete val="1"/>
              <c:extLst>
                <c:ext xmlns:c15="http://schemas.microsoft.com/office/drawing/2012/chart" uri="{CE6537A1-D6FC-4f65-9D91-7224C49458BB}"/>
                <c:ext xmlns:c16="http://schemas.microsoft.com/office/drawing/2014/chart" uri="{C3380CC4-5D6E-409C-BE32-E72D297353CC}">
                  <c16:uniqueId val="{0000002F-6AF5-47EF-91A7-7C54C2BBEAE7}"/>
                </c:ext>
              </c:extLst>
            </c:dLbl>
            <c:dLbl>
              <c:idx val="23"/>
              <c:layout>
                <c:manualLayout>
                  <c:x val="0"/>
                  <c:y val="1.3888888888888888E-2"/>
                </c:manualLayout>
              </c:layout>
              <c:tx>
                <c:rich>
                  <a:bodyPr/>
                  <a:lstStyle/>
                  <a:p>
                    <a:fld id="{F5DD22C5-8BDA-4E68-AC1E-BFF3837639BF}"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{F5DD22C5-8BDA-4E68-AC1E-BFF3837639BF}</c15:txfldGUID>
                      <c15:f>Sheet1!$C$1</c15:f>
                      <c15:dlblFieldTableCache>
                        <c:ptCount val="1"/>
                        <c:pt idx="0">
                          <c:v>Medicare</c:v>
                        </c:pt>
                      </c15:dlblFieldTableCache>
                    </c15:dlblFTEntry>
                  </c15:dlblFieldTable>
                  <c15:showDataLabelsRange val="0"/>
                </c:ext>
                <c:ext xmlns:c16="http://schemas.microsoft.com/office/drawing/2014/chart" uri="{C3380CC4-5D6E-409C-BE32-E72D297353CC}">
                  <c16:uniqueId val="{00000030-6AF5-47EF-91A7-7C54C2BBEAE7}"/>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General</c:formatCode>
                <c:ptCount val="24"/>
                <c:pt idx="0">
                  <c:v>2011</c:v>
                </c:pt>
                <c:pt idx="3">
                  <c:v>2012</c:v>
                </c:pt>
                <c:pt idx="7">
                  <c:v>2013</c:v>
                </c:pt>
                <c:pt idx="11">
                  <c:v>2014</c:v>
                </c:pt>
                <c:pt idx="15">
                  <c:v>2015</c:v>
                </c:pt>
                <c:pt idx="19">
                  <c:v>2016</c:v>
                </c:pt>
                <c:pt idx="23">
                  <c:v>2017</c:v>
                </c:pt>
              </c:numCache>
            </c:numRef>
          </c:cat>
          <c:val>
            <c:numRef>
              <c:f>Sheet1!$C$2:$C$25</c:f>
              <c:numCache>
                <c:formatCode>General</c:formatCode>
                <c:ptCount val="24"/>
                <c:pt idx="0">
                  <c:v>0</c:v>
                </c:pt>
                <c:pt idx="1">
                  <c:v>0</c:v>
                </c:pt>
                <c:pt idx="2">
                  <c:v>0</c:v>
                </c:pt>
                <c:pt idx="3">
                  <c:v>13</c:v>
                </c:pt>
                <c:pt idx="4">
                  <c:v>39</c:v>
                </c:pt>
                <c:pt idx="5">
                  <c:v>141</c:v>
                </c:pt>
                <c:pt idx="6">
                  <c:v>141</c:v>
                </c:pt>
                <c:pt idx="7">
                  <c:v>245</c:v>
                </c:pt>
                <c:pt idx="8">
                  <c:v>245</c:v>
                </c:pt>
                <c:pt idx="9">
                  <c:v>242</c:v>
                </c:pt>
                <c:pt idx="10">
                  <c:v>242</c:v>
                </c:pt>
                <c:pt idx="11">
                  <c:v>360</c:v>
                </c:pt>
                <c:pt idx="12">
                  <c:v>357</c:v>
                </c:pt>
                <c:pt idx="13">
                  <c:v>352</c:v>
                </c:pt>
                <c:pt idx="14">
                  <c:v>350</c:v>
                </c:pt>
                <c:pt idx="15">
                  <c:v>416</c:v>
                </c:pt>
                <c:pt idx="16">
                  <c:v>416</c:v>
                </c:pt>
                <c:pt idx="17">
                  <c:v>411</c:v>
                </c:pt>
                <c:pt idx="18">
                  <c:v>424</c:v>
                </c:pt>
                <c:pt idx="19">
                  <c:v>473</c:v>
                </c:pt>
                <c:pt idx="20">
                  <c:v>471</c:v>
                </c:pt>
                <c:pt idx="21">
                  <c:v>474</c:v>
                </c:pt>
                <c:pt idx="22">
                  <c:v>474</c:v>
                </c:pt>
                <c:pt idx="23">
                  <c:v>563</c:v>
                </c:pt>
              </c:numCache>
            </c:numRef>
          </c:val>
          <c:smooth val="0"/>
          <c:extLst>
            <c:ext xmlns:c16="http://schemas.microsoft.com/office/drawing/2014/chart" uri="{C3380CC4-5D6E-409C-BE32-E72D297353CC}">
              <c16:uniqueId val="{00000031-6AF5-47EF-91A7-7C54C2BBEAE7}"/>
            </c:ext>
          </c:extLst>
        </c:ser>
        <c:ser>
          <c:idx val="2"/>
          <c:order val="2"/>
          <c:tx>
            <c:strRef>
              <c:f>Sheet1!$D$1</c:f>
              <c:strCache>
                <c:ptCount val="1"/>
                <c:pt idx="0">
                  <c:v>Commercial</c:v>
                </c:pt>
              </c:strCache>
            </c:strRef>
          </c:tx>
          <c:spPr>
            <a:ln w="38100" cap="rnd">
              <a:solidFill>
                <a:srgbClr val="009949"/>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6AF5-47EF-91A7-7C54C2BBEAE7}"/>
                </c:ext>
              </c:extLst>
            </c:dLbl>
            <c:dLbl>
              <c:idx val="1"/>
              <c:delete val="1"/>
              <c:extLst>
                <c:ext xmlns:c15="http://schemas.microsoft.com/office/drawing/2012/chart" uri="{CE6537A1-D6FC-4f65-9D91-7224C49458BB}"/>
                <c:ext xmlns:c16="http://schemas.microsoft.com/office/drawing/2014/chart" uri="{C3380CC4-5D6E-409C-BE32-E72D297353CC}">
                  <c16:uniqueId val="{00000033-6AF5-47EF-91A7-7C54C2BBEAE7}"/>
                </c:ext>
              </c:extLst>
            </c:dLbl>
            <c:dLbl>
              <c:idx val="2"/>
              <c:delete val="1"/>
              <c:extLst>
                <c:ext xmlns:c15="http://schemas.microsoft.com/office/drawing/2012/chart" uri="{CE6537A1-D6FC-4f65-9D91-7224C49458BB}"/>
                <c:ext xmlns:c16="http://schemas.microsoft.com/office/drawing/2014/chart" uri="{C3380CC4-5D6E-409C-BE32-E72D297353CC}">
                  <c16:uniqueId val="{00000034-6AF5-47EF-91A7-7C54C2BBEAE7}"/>
                </c:ext>
              </c:extLst>
            </c:dLbl>
            <c:dLbl>
              <c:idx val="3"/>
              <c:delete val="1"/>
              <c:extLst>
                <c:ext xmlns:c15="http://schemas.microsoft.com/office/drawing/2012/chart" uri="{CE6537A1-D6FC-4f65-9D91-7224C49458BB}"/>
                <c:ext xmlns:c16="http://schemas.microsoft.com/office/drawing/2014/chart" uri="{C3380CC4-5D6E-409C-BE32-E72D297353CC}">
                  <c16:uniqueId val="{00000035-6AF5-47EF-91A7-7C54C2BBEAE7}"/>
                </c:ext>
              </c:extLst>
            </c:dLbl>
            <c:dLbl>
              <c:idx val="4"/>
              <c:delete val="1"/>
              <c:extLst>
                <c:ext xmlns:c15="http://schemas.microsoft.com/office/drawing/2012/chart" uri="{CE6537A1-D6FC-4f65-9D91-7224C49458BB}"/>
                <c:ext xmlns:c16="http://schemas.microsoft.com/office/drawing/2014/chart" uri="{C3380CC4-5D6E-409C-BE32-E72D297353CC}">
                  <c16:uniqueId val="{00000036-6AF5-47EF-91A7-7C54C2BBEAE7}"/>
                </c:ext>
              </c:extLst>
            </c:dLbl>
            <c:dLbl>
              <c:idx val="5"/>
              <c:delete val="1"/>
              <c:extLst>
                <c:ext xmlns:c15="http://schemas.microsoft.com/office/drawing/2012/chart" uri="{CE6537A1-D6FC-4f65-9D91-7224C49458BB}"/>
                <c:ext xmlns:c16="http://schemas.microsoft.com/office/drawing/2014/chart" uri="{C3380CC4-5D6E-409C-BE32-E72D297353CC}">
                  <c16:uniqueId val="{00000037-6AF5-47EF-91A7-7C54C2BBEAE7}"/>
                </c:ext>
              </c:extLst>
            </c:dLbl>
            <c:dLbl>
              <c:idx val="6"/>
              <c:delete val="1"/>
              <c:extLst>
                <c:ext xmlns:c15="http://schemas.microsoft.com/office/drawing/2012/chart" uri="{CE6537A1-D6FC-4f65-9D91-7224C49458BB}"/>
                <c:ext xmlns:c16="http://schemas.microsoft.com/office/drawing/2014/chart" uri="{C3380CC4-5D6E-409C-BE32-E72D297353CC}">
                  <c16:uniqueId val="{00000038-6AF5-47EF-91A7-7C54C2BBEAE7}"/>
                </c:ext>
              </c:extLst>
            </c:dLbl>
            <c:dLbl>
              <c:idx val="7"/>
              <c:delete val="1"/>
              <c:extLst>
                <c:ext xmlns:c15="http://schemas.microsoft.com/office/drawing/2012/chart" uri="{CE6537A1-D6FC-4f65-9D91-7224C49458BB}"/>
                <c:ext xmlns:c16="http://schemas.microsoft.com/office/drawing/2014/chart" uri="{C3380CC4-5D6E-409C-BE32-E72D297353CC}">
                  <c16:uniqueId val="{00000039-6AF5-47EF-91A7-7C54C2BBEAE7}"/>
                </c:ext>
              </c:extLst>
            </c:dLbl>
            <c:dLbl>
              <c:idx val="8"/>
              <c:delete val="1"/>
              <c:extLst>
                <c:ext xmlns:c15="http://schemas.microsoft.com/office/drawing/2012/chart" uri="{CE6537A1-D6FC-4f65-9D91-7224C49458BB}"/>
                <c:ext xmlns:c16="http://schemas.microsoft.com/office/drawing/2014/chart" uri="{C3380CC4-5D6E-409C-BE32-E72D297353CC}">
                  <c16:uniqueId val="{0000003A-6AF5-47EF-91A7-7C54C2BBEAE7}"/>
                </c:ext>
              </c:extLst>
            </c:dLbl>
            <c:dLbl>
              <c:idx val="9"/>
              <c:delete val="1"/>
              <c:extLst>
                <c:ext xmlns:c15="http://schemas.microsoft.com/office/drawing/2012/chart" uri="{CE6537A1-D6FC-4f65-9D91-7224C49458BB}"/>
                <c:ext xmlns:c16="http://schemas.microsoft.com/office/drawing/2014/chart" uri="{C3380CC4-5D6E-409C-BE32-E72D297353CC}">
                  <c16:uniqueId val="{0000003B-6AF5-47EF-91A7-7C54C2BBEAE7}"/>
                </c:ext>
              </c:extLst>
            </c:dLbl>
            <c:dLbl>
              <c:idx val="10"/>
              <c:delete val="1"/>
              <c:extLst>
                <c:ext xmlns:c15="http://schemas.microsoft.com/office/drawing/2012/chart" uri="{CE6537A1-D6FC-4f65-9D91-7224C49458BB}"/>
                <c:ext xmlns:c16="http://schemas.microsoft.com/office/drawing/2014/chart" uri="{C3380CC4-5D6E-409C-BE32-E72D297353CC}">
                  <c16:uniqueId val="{0000003C-6AF5-47EF-91A7-7C54C2BBEAE7}"/>
                </c:ext>
              </c:extLst>
            </c:dLbl>
            <c:dLbl>
              <c:idx val="11"/>
              <c:delete val="1"/>
              <c:extLst>
                <c:ext xmlns:c15="http://schemas.microsoft.com/office/drawing/2012/chart" uri="{CE6537A1-D6FC-4f65-9D91-7224C49458BB}"/>
                <c:ext xmlns:c16="http://schemas.microsoft.com/office/drawing/2014/chart" uri="{C3380CC4-5D6E-409C-BE32-E72D297353CC}">
                  <c16:uniqueId val="{0000003D-6AF5-47EF-91A7-7C54C2BBEAE7}"/>
                </c:ext>
              </c:extLst>
            </c:dLbl>
            <c:dLbl>
              <c:idx val="12"/>
              <c:delete val="1"/>
              <c:extLst>
                <c:ext xmlns:c15="http://schemas.microsoft.com/office/drawing/2012/chart" uri="{CE6537A1-D6FC-4f65-9D91-7224C49458BB}"/>
                <c:ext xmlns:c16="http://schemas.microsoft.com/office/drawing/2014/chart" uri="{C3380CC4-5D6E-409C-BE32-E72D297353CC}">
                  <c16:uniqueId val="{0000003E-6AF5-47EF-91A7-7C54C2BBEAE7}"/>
                </c:ext>
              </c:extLst>
            </c:dLbl>
            <c:dLbl>
              <c:idx val="13"/>
              <c:delete val="1"/>
              <c:extLst>
                <c:ext xmlns:c15="http://schemas.microsoft.com/office/drawing/2012/chart" uri="{CE6537A1-D6FC-4f65-9D91-7224C49458BB}"/>
                <c:ext xmlns:c16="http://schemas.microsoft.com/office/drawing/2014/chart" uri="{C3380CC4-5D6E-409C-BE32-E72D297353CC}">
                  <c16:uniqueId val="{0000003F-6AF5-47EF-91A7-7C54C2BBEAE7}"/>
                </c:ext>
              </c:extLst>
            </c:dLbl>
            <c:dLbl>
              <c:idx val="14"/>
              <c:delete val="1"/>
              <c:extLst>
                <c:ext xmlns:c15="http://schemas.microsoft.com/office/drawing/2012/chart" uri="{CE6537A1-D6FC-4f65-9D91-7224C49458BB}"/>
                <c:ext xmlns:c16="http://schemas.microsoft.com/office/drawing/2014/chart" uri="{C3380CC4-5D6E-409C-BE32-E72D297353CC}">
                  <c16:uniqueId val="{00000040-6AF5-47EF-91A7-7C54C2BBEAE7}"/>
                </c:ext>
              </c:extLst>
            </c:dLbl>
            <c:dLbl>
              <c:idx val="15"/>
              <c:delete val="1"/>
              <c:extLst>
                <c:ext xmlns:c15="http://schemas.microsoft.com/office/drawing/2012/chart" uri="{CE6537A1-D6FC-4f65-9D91-7224C49458BB}"/>
                <c:ext xmlns:c16="http://schemas.microsoft.com/office/drawing/2014/chart" uri="{C3380CC4-5D6E-409C-BE32-E72D297353CC}">
                  <c16:uniqueId val="{00000041-6AF5-47EF-91A7-7C54C2BBEAE7}"/>
                </c:ext>
              </c:extLst>
            </c:dLbl>
            <c:dLbl>
              <c:idx val="16"/>
              <c:delete val="1"/>
              <c:extLst>
                <c:ext xmlns:c15="http://schemas.microsoft.com/office/drawing/2012/chart" uri="{CE6537A1-D6FC-4f65-9D91-7224C49458BB}"/>
                <c:ext xmlns:c16="http://schemas.microsoft.com/office/drawing/2014/chart" uri="{C3380CC4-5D6E-409C-BE32-E72D297353CC}">
                  <c16:uniqueId val="{00000042-6AF5-47EF-91A7-7C54C2BBEAE7}"/>
                </c:ext>
              </c:extLst>
            </c:dLbl>
            <c:dLbl>
              <c:idx val="17"/>
              <c:delete val="1"/>
              <c:extLst>
                <c:ext xmlns:c15="http://schemas.microsoft.com/office/drawing/2012/chart" uri="{CE6537A1-D6FC-4f65-9D91-7224C49458BB}"/>
                <c:ext xmlns:c16="http://schemas.microsoft.com/office/drawing/2014/chart" uri="{C3380CC4-5D6E-409C-BE32-E72D297353CC}">
                  <c16:uniqueId val="{00000043-6AF5-47EF-91A7-7C54C2BBEAE7}"/>
                </c:ext>
              </c:extLst>
            </c:dLbl>
            <c:dLbl>
              <c:idx val="18"/>
              <c:delete val="1"/>
              <c:extLst>
                <c:ext xmlns:c15="http://schemas.microsoft.com/office/drawing/2012/chart" uri="{CE6537A1-D6FC-4f65-9D91-7224C49458BB}"/>
                <c:ext xmlns:c16="http://schemas.microsoft.com/office/drawing/2014/chart" uri="{C3380CC4-5D6E-409C-BE32-E72D297353CC}">
                  <c16:uniqueId val="{00000044-6AF5-47EF-91A7-7C54C2BBEAE7}"/>
                </c:ext>
              </c:extLst>
            </c:dLbl>
            <c:dLbl>
              <c:idx val="19"/>
              <c:delete val="1"/>
              <c:extLst>
                <c:ext xmlns:c15="http://schemas.microsoft.com/office/drawing/2012/chart" uri="{CE6537A1-D6FC-4f65-9D91-7224C49458BB}"/>
                <c:ext xmlns:c16="http://schemas.microsoft.com/office/drawing/2014/chart" uri="{C3380CC4-5D6E-409C-BE32-E72D297353CC}">
                  <c16:uniqueId val="{00000045-6AF5-47EF-91A7-7C54C2BBEAE7}"/>
                </c:ext>
              </c:extLst>
            </c:dLbl>
            <c:dLbl>
              <c:idx val="20"/>
              <c:delete val="1"/>
              <c:extLst>
                <c:ext xmlns:c15="http://schemas.microsoft.com/office/drawing/2012/chart" uri="{CE6537A1-D6FC-4f65-9D91-7224C49458BB}"/>
                <c:ext xmlns:c16="http://schemas.microsoft.com/office/drawing/2014/chart" uri="{C3380CC4-5D6E-409C-BE32-E72D297353CC}">
                  <c16:uniqueId val="{00000046-6AF5-47EF-91A7-7C54C2BBEAE7}"/>
                </c:ext>
              </c:extLst>
            </c:dLbl>
            <c:dLbl>
              <c:idx val="21"/>
              <c:delete val="1"/>
              <c:extLst>
                <c:ext xmlns:c15="http://schemas.microsoft.com/office/drawing/2012/chart" uri="{CE6537A1-D6FC-4f65-9D91-7224C49458BB}"/>
                <c:ext xmlns:c16="http://schemas.microsoft.com/office/drawing/2014/chart" uri="{C3380CC4-5D6E-409C-BE32-E72D297353CC}">
                  <c16:uniqueId val="{00000047-6AF5-47EF-91A7-7C54C2BBEAE7}"/>
                </c:ext>
              </c:extLst>
            </c:dLbl>
            <c:dLbl>
              <c:idx val="22"/>
              <c:delete val="1"/>
              <c:extLst>
                <c:ext xmlns:c15="http://schemas.microsoft.com/office/drawing/2012/chart" uri="{CE6537A1-D6FC-4f65-9D91-7224C49458BB}"/>
                <c:ext xmlns:c16="http://schemas.microsoft.com/office/drawing/2014/chart" uri="{C3380CC4-5D6E-409C-BE32-E72D297353CC}">
                  <c16:uniqueId val="{00000048-6AF5-47EF-91A7-7C54C2BBEAE7}"/>
                </c:ext>
              </c:extLst>
            </c:dLbl>
            <c:dLbl>
              <c:idx val="23"/>
              <c:tx>
                <c:rich>
                  <a:bodyPr/>
                  <a:lstStyle/>
                  <a:p>
                    <a:fld id="{70BF7A81-A596-45BD-AE4A-76B94267C5F8}"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{70BF7A81-A596-45BD-AE4A-76B94267C5F8}</c15:txfldGUID>
                      <c15:f>Sheet1!$D$1</c15:f>
                      <c15:dlblFieldTableCache>
                        <c:ptCount val="1"/>
                        <c:pt idx="0">
                          <c:v>Commercial</c:v>
                        </c:pt>
                      </c15:dlblFieldTableCache>
                    </c15:dlblFTEntry>
                  </c15:dlblFieldTable>
                  <c15:showDataLabelsRange val="0"/>
                </c:ext>
                <c:ext xmlns:c16="http://schemas.microsoft.com/office/drawing/2014/chart" uri="{C3380CC4-5D6E-409C-BE32-E72D297353CC}">
                  <c16:uniqueId val="{00000049-6AF5-47EF-91A7-7C54C2BBEAE7}"/>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Sheet1!$A$2:$A$25</c:f>
              <c:numCache>
                <c:formatCode>General</c:formatCode>
                <c:ptCount val="24"/>
                <c:pt idx="0">
                  <c:v>2011</c:v>
                </c:pt>
                <c:pt idx="3">
                  <c:v>2012</c:v>
                </c:pt>
                <c:pt idx="7">
                  <c:v>2013</c:v>
                </c:pt>
                <c:pt idx="11">
                  <c:v>2014</c:v>
                </c:pt>
                <c:pt idx="15">
                  <c:v>2015</c:v>
                </c:pt>
                <c:pt idx="19">
                  <c:v>2016</c:v>
                </c:pt>
                <c:pt idx="23">
                  <c:v>2017</c:v>
                </c:pt>
              </c:numCache>
            </c:numRef>
          </c:cat>
          <c:val>
            <c:numRef>
              <c:f>Sheet1!$D$2:$D$25</c:f>
              <c:numCache>
                <c:formatCode>General</c:formatCode>
                <c:ptCount val="24"/>
                <c:pt idx="0">
                  <c:v>68</c:v>
                </c:pt>
                <c:pt idx="1">
                  <c:v>73</c:v>
                </c:pt>
                <c:pt idx="2">
                  <c:v>84</c:v>
                </c:pt>
                <c:pt idx="3">
                  <c:v>175</c:v>
                </c:pt>
                <c:pt idx="4">
                  <c:v>199</c:v>
                </c:pt>
                <c:pt idx="5">
                  <c:v>220</c:v>
                </c:pt>
                <c:pt idx="6">
                  <c:v>236</c:v>
                </c:pt>
                <c:pt idx="7">
                  <c:v>271</c:v>
                </c:pt>
                <c:pt idx="8">
                  <c:v>294</c:v>
                </c:pt>
                <c:pt idx="9">
                  <c:v>329</c:v>
                </c:pt>
                <c:pt idx="10">
                  <c:v>354</c:v>
                </c:pt>
                <c:pt idx="11">
                  <c:v>393</c:v>
                </c:pt>
                <c:pt idx="12">
                  <c:v>424</c:v>
                </c:pt>
                <c:pt idx="13">
                  <c:v>480</c:v>
                </c:pt>
                <c:pt idx="14">
                  <c:v>512</c:v>
                </c:pt>
                <c:pt idx="15">
                  <c:v>558</c:v>
                </c:pt>
                <c:pt idx="16">
                  <c:v>583</c:v>
                </c:pt>
                <c:pt idx="17">
                  <c:v>599</c:v>
                </c:pt>
                <c:pt idx="18">
                  <c:v>616</c:v>
                </c:pt>
                <c:pt idx="19">
                  <c:v>647</c:v>
                </c:pt>
                <c:pt idx="20">
                  <c:v>661</c:v>
                </c:pt>
                <c:pt idx="21">
                  <c:v>683</c:v>
                </c:pt>
                <c:pt idx="22">
                  <c:v>695</c:v>
                </c:pt>
                <c:pt idx="23">
                  <c:v>715</c:v>
                </c:pt>
              </c:numCache>
            </c:numRef>
          </c:val>
          <c:smooth val="0"/>
          <c:extLst>
            <c:ext xmlns:c16="http://schemas.microsoft.com/office/drawing/2014/chart" uri="{C3380CC4-5D6E-409C-BE32-E72D297353CC}">
              <c16:uniqueId val="{0000004A-6AF5-47EF-91A7-7C54C2BBEAE7}"/>
            </c:ext>
          </c:extLst>
        </c:ser>
        <c:ser>
          <c:idx val="3"/>
          <c:order val="3"/>
          <c:tx>
            <c:strRef>
              <c:f>Sheet1!$E$1</c:f>
              <c:strCache>
                <c:ptCount val="1"/>
                <c:pt idx="0">
                  <c:v>Medicaid</c:v>
                </c:pt>
              </c:strCache>
            </c:strRef>
          </c:tx>
          <c:spPr>
            <a:ln w="38100" cap="rnd">
              <a:solidFill>
                <a:srgbClr val="F79646"/>
              </a:solidFill>
              <a:miter lim="800000"/>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4B-6AF5-47EF-91A7-7C54C2BBEAE7}"/>
                </c:ext>
              </c:extLst>
            </c:dLbl>
            <c:dLbl>
              <c:idx val="1"/>
              <c:delete val="1"/>
              <c:extLst>
                <c:ext xmlns:c15="http://schemas.microsoft.com/office/drawing/2012/chart" uri="{CE6537A1-D6FC-4f65-9D91-7224C49458BB}"/>
                <c:ext xmlns:c16="http://schemas.microsoft.com/office/drawing/2014/chart" uri="{C3380CC4-5D6E-409C-BE32-E72D297353CC}">
                  <c16:uniqueId val="{0000004C-6AF5-47EF-91A7-7C54C2BBEAE7}"/>
                </c:ext>
              </c:extLst>
            </c:dLbl>
            <c:dLbl>
              <c:idx val="2"/>
              <c:delete val="1"/>
              <c:extLst>
                <c:ext xmlns:c15="http://schemas.microsoft.com/office/drawing/2012/chart" uri="{CE6537A1-D6FC-4f65-9D91-7224C49458BB}"/>
                <c:ext xmlns:c16="http://schemas.microsoft.com/office/drawing/2014/chart" uri="{C3380CC4-5D6E-409C-BE32-E72D297353CC}">
                  <c16:uniqueId val="{0000004D-6AF5-47EF-91A7-7C54C2BBEAE7}"/>
                </c:ext>
              </c:extLst>
            </c:dLbl>
            <c:dLbl>
              <c:idx val="3"/>
              <c:delete val="1"/>
              <c:extLst>
                <c:ext xmlns:c15="http://schemas.microsoft.com/office/drawing/2012/chart" uri="{CE6537A1-D6FC-4f65-9D91-7224C49458BB}"/>
                <c:ext xmlns:c16="http://schemas.microsoft.com/office/drawing/2014/chart" uri="{C3380CC4-5D6E-409C-BE32-E72D297353CC}">
                  <c16:uniqueId val="{0000004E-6AF5-47EF-91A7-7C54C2BBEAE7}"/>
                </c:ext>
              </c:extLst>
            </c:dLbl>
            <c:dLbl>
              <c:idx val="4"/>
              <c:delete val="1"/>
              <c:extLst>
                <c:ext xmlns:c15="http://schemas.microsoft.com/office/drawing/2012/chart" uri="{CE6537A1-D6FC-4f65-9D91-7224C49458BB}"/>
                <c:ext xmlns:c16="http://schemas.microsoft.com/office/drawing/2014/chart" uri="{C3380CC4-5D6E-409C-BE32-E72D297353CC}">
                  <c16:uniqueId val="{0000004F-6AF5-47EF-91A7-7C54C2BBEAE7}"/>
                </c:ext>
              </c:extLst>
            </c:dLbl>
            <c:dLbl>
              <c:idx val="5"/>
              <c:delete val="1"/>
              <c:extLst>
                <c:ext xmlns:c15="http://schemas.microsoft.com/office/drawing/2012/chart" uri="{CE6537A1-D6FC-4f65-9D91-7224C49458BB}"/>
                <c:ext xmlns:c16="http://schemas.microsoft.com/office/drawing/2014/chart" uri="{C3380CC4-5D6E-409C-BE32-E72D297353CC}">
                  <c16:uniqueId val="{00000050-6AF5-47EF-91A7-7C54C2BBEAE7}"/>
                </c:ext>
              </c:extLst>
            </c:dLbl>
            <c:dLbl>
              <c:idx val="6"/>
              <c:delete val="1"/>
              <c:extLst>
                <c:ext xmlns:c15="http://schemas.microsoft.com/office/drawing/2012/chart" uri="{CE6537A1-D6FC-4f65-9D91-7224C49458BB}"/>
                <c:ext xmlns:c16="http://schemas.microsoft.com/office/drawing/2014/chart" uri="{C3380CC4-5D6E-409C-BE32-E72D297353CC}">
                  <c16:uniqueId val="{00000051-6AF5-47EF-91A7-7C54C2BBEAE7}"/>
                </c:ext>
              </c:extLst>
            </c:dLbl>
            <c:dLbl>
              <c:idx val="7"/>
              <c:delete val="1"/>
              <c:extLst>
                <c:ext xmlns:c15="http://schemas.microsoft.com/office/drawing/2012/chart" uri="{CE6537A1-D6FC-4f65-9D91-7224C49458BB}"/>
                <c:ext xmlns:c16="http://schemas.microsoft.com/office/drawing/2014/chart" uri="{C3380CC4-5D6E-409C-BE32-E72D297353CC}">
                  <c16:uniqueId val="{00000052-6AF5-47EF-91A7-7C54C2BBEAE7}"/>
                </c:ext>
              </c:extLst>
            </c:dLbl>
            <c:dLbl>
              <c:idx val="8"/>
              <c:delete val="1"/>
              <c:extLst>
                <c:ext xmlns:c15="http://schemas.microsoft.com/office/drawing/2012/chart" uri="{CE6537A1-D6FC-4f65-9D91-7224C49458BB}"/>
                <c:ext xmlns:c16="http://schemas.microsoft.com/office/drawing/2014/chart" uri="{C3380CC4-5D6E-409C-BE32-E72D297353CC}">
                  <c16:uniqueId val="{00000053-6AF5-47EF-91A7-7C54C2BBEAE7}"/>
                </c:ext>
              </c:extLst>
            </c:dLbl>
            <c:dLbl>
              <c:idx val="9"/>
              <c:delete val="1"/>
              <c:extLst>
                <c:ext xmlns:c15="http://schemas.microsoft.com/office/drawing/2012/chart" uri="{CE6537A1-D6FC-4f65-9D91-7224C49458BB}"/>
                <c:ext xmlns:c16="http://schemas.microsoft.com/office/drawing/2014/chart" uri="{C3380CC4-5D6E-409C-BE32-E72D297353CC}">
                  <c16:uniqueId val="{00000054-6AF5-47EF-91A7-7C54C2BBEAE7}"/>
                </c:ext>
              </c:extLst>
            </c:dLbl>
            <c:dLbl>
              <c:idx val="10"/>
              <c:delete val="1"/>
              <c:extLst>
                <c:ext xmlns:c15="http://schemas.microsoft.com/office/drawing/2012/chart" uri="{CE6537A1-D6FC-4f65-9D91-7224C49458BB}"/>
                <c:ext xmlns:c16="http://schemas.microsoft.com/office/drawing/2014/chart" uri="{C3380CC4-5D6E-409C-BE32-E72D297353CC}">
                  <c16:uniqueId val="{00000055-6AF5-47EF-91A7-7C54C2BBEAE7}"/>
                </c:ext>
              </c:extLst>
            </c:dLbl>
            <c:dLbl>
              <c:idx val="11"/>
              <c:delete val="1"/>
              <c:extLst>
                <c:ext xmlns:c15="http://schemas.microsoft.com/office/drawing/2012/chart" uri="{CE6537A1-D6FC-4f65-9D91-7224C49458BB}"/>
                <c:ext xmlns:c16="http://schemas.microsoft.com/office/drawing/2014/chart" uri="{C3380CC4-5D6E-409C-BE32-E72D297353CC}">
                  <c16:uniqueId val="{00000056-6AF5-47EF-91A7-7C54C2BBEAE7}"/>
                </c:ext>
              </c:extLst>
            </c:dLbl>
            <c:dLbl>
              <c:idx val="12"/>
              <c:delete val="1"/>
              <c:extLst>
                <c:ext xmlns:c15="http://schemas.microsoft.com/office/drawing/2012/chart" uri="{CE6537A1-D6FC-4f65-9D91-7224C49458BB}"/>
                <c:ext xmlns:c16="http://schemas.microsoft.com/office/drawing/2014/chart" uri="{C3380CC4-5D6E-409C-BE32-E72D297353CC}">
                  <c16:uniqueId val="{00000057-6AF5-47EF-91A7-7C54C2BBEAE7}"/>
                </c:ext>
              </c:extLst>
            </c:dLbl>
            <c:dLbl>
              <c:idx val="13"/>
              <c:delete val="1"/>
              <c:extLst>
                <c:ext xmlns:c15="http://schemas.microsoft.com/office/drawing/2012/chart" uri="{CE6537A1-D6FC-4f65-9D91-7224C49458BB}"/>
                <c:ext xmlns:c16="http://schemas.microsoft.com/office/drawing/2014/chart" uri="{C3380CC4-5D6E-409C-BE32-E72D297353CC}">
                  <c16:uniqueId val="{00000058-6AF5-47EF-91A7-7C54C2BBEAE7}"/>
                </c:ext>
              </c:extLst>
            </c:dLbl>
            <c:dLbl>
              <c:idx val="14"/>
              <c:delete val="1"/>
              <c:extLst>
                <c:ext xmlns:c15="http://schemas.microsoft.com/office/drawing/2012/chart" uri="{CE6537A1-D6FC-4f65-9D91-7224C49458BB}"/>
                <c:ext xmlns:c16="http://schemas.microsoft.com/office/drawing/2014/chart" uri="{C3380CC4-5D6E-409C-BE32-E72D297353CC}">
                  <c16:uniqueId val="{00000059-6AF5-47EF-91A7-7C54C2BBEAE7}"/>
                </c:ext>
              </c:extLst>
            </c:dLbl>
            <c:dLbl>
              <c:idx val="15"/>
              <c:delete val="1"/>
              <c:extLst>
                <c:ext xmlns:c15="http://schemas.microsoft.com/office/drawing/2012/chart" uri="{CE6537A1-D6FC-4f65-9D91-7224C49458BB}"/>
                <c:ext xmlns:c16="http://schemas.microsoft.com/office/drawing/2014/chart" uri="{C3380CC4-5D6E-409C-BE32-E72D297353CC}">
                  <c16:uniqueId val="{0000005A-6AF5-47EF-91A7-7C54C2BBEAE7}"/>
                </c:ext>
              </c:extLst>
            </c:dLbl>
            <c:dLbl>
              <c:idx val="16"/>
              <c:delete val="1"/>
              <c:extLst>
                <c:ext xmlns:c15="http://schemas.microsoft.com/office/drawing/2012/chart" uri="{CE6537A1-D6FC-4f65-9D91-7224C49458BB}"/>
                <c:ext xmlns:c16="http://schemas.microsoft.com/office/drawing/2014/chart" uri="{C3380CC4-5D6E-409C-BE32-E72D297353CC}">
                  <c16:uniqueId val="{0000005B-6AF5-47EF-91A7-7C54C2BBEAE7}"/>
                </c:ext>
              </c:extLst>
            </c:dLbl>
            <c:dLbl>
              <c:idx val="17"/>
              <c:delete val="1"/>
              <c:extLst>
                <c:ext xmlns:c15="http://schemas.microsoft.com/office/drawing/2012/chart" uri="{CE6537A1-D6FC-4f65-9D91-7224C49458BB}"/>
                <c:ext xmlns:c16="http://schemas.microsoft.com/office/drawing/2014/chart" uri="{C3380CC4-5D6E-409C-BE32-E72D297353CC}">
                  <c16:uniqueId val="{0000005C-6AF5-47EF-91A7-7C54C2BBEAE7}"/>
                </c:ext>
              </c:extLst>
            </c:dLbl>
            <c:dLbl>
              <c:idx val="18"/>
              <c:delete val="1"/>
              <c:extLst>
                <c:ext xmlns:c15="http://schemas.microsoft.com/office/drawing/2012/chart" uri="{CE6537A1-D6FC-4f65-9D91-7224C49458BB}"/>
                <c:ext xmlns:c16="http://schemas.microsoft.com/office/drawing/2014/chart" uri="{C3380CC4-5D6E-409C-BE32-E72D297353CC}">
                  <c16:uniqueId val="{0000005D-6AF5-47EF-91A7-7C54C2BBEAE7}"/>
                </c:ext>
              </c:extLst>
            </c:dLbl>
            <c:dLbl>
              <c:idx val="19"/>
              <c:delete val="1"/>
              <c:extLst>
                <c:ext xmlns:c15="http://schemas.microsoft.com/office/drawing/2012/chart" uri="{CE6537A1-D6FC-4f65-9D91-7224C49458BB}"/>
                <c:ext xmlns:c16="http://schemas.microsoft.com/office/drawing/2014/chart" uri="{C3380CC4-5D6E-409C-BE32-E72D297353CC}">
                  <c16:uniqueId val="{0000005E-6AF5-47EF-91A7-7C54C2BBEAE7}"/>
                </c:ext>
              </c:extLst>
            </c:dLbl>
            <c:dLbl>
              <c:idx val="20"/>
              <c:delete val="1"/>
              <c:extLst>
                <c:ext xmlns:c15="http://schemas.microsoft.com/office/drawing/2012/chart" uri="{CE6537A1-D6FC-4f65-9D91-7224C49458BB}"/>
                <c:ext xmlns:c16="http://schemas.microsoft.com/office/drawing/2014/chart" uri="{C3380CC4-5D6E-409C-BE32-E72D297353CC}">
                  <c16:uniqueId val="{0000005F-6AF5-47EF-91A7-7C54C2BBEAE7}"/>
                </c:ext>
              </c:extLst>
            </c:dLbl>
            <c:dLbl>
              <c:idx val="21"/>
              <c:delete val="1"/>
              <c:extLst>
                <c:ext xmlns:c15="http://schemas.microsoft.com/office/drawing/2012/chart" uri="{CE6537A1-D6FC-4f65-9D91-7224C49458BB}"/>
                <c:ext xmlns:c16="http://schemas.microsoft.com/office/drawing/2014/chart" uri="{C3380CC4-5D6E-409C-BE32-E72D297353CC}">
                  <c16:uniqueId val="{00000060-6AF5-47EF-91A7-7C54C2BBEAE7}"/>
                </c:ext>
              </c:extLst>
            </c:dLbl>
            <c:dLbl>
              <c:idx val="22"/>
              <c:delete val="1"/>
              <c:extLst>
                <c:ext xmlns:c15="http://schemas.microsoft.com/office/drawing/2012/chart" uri="{CE6537A1-D6FC-4f65-9D91-7224C49458BB}"/>
                <c:ext xmlns:c16="http://schemas.microsoft.com/office/drawing/2014/chart" uri="{C3380CC4-5D6E-409C-BE32-E72D297353CC}">
                  <c16:uniqueId val="{00000061-6AF5-47EF-91A7-7C54C2BBEAE7}"/>
                </c:ext>
              </c:extLst>
            </c:dLbl>
            <c:dLbl>
              <c:idx val="23"/>
              <c:tx>
                <c:rich>
                  <a:bodyPr/>
                  <a:lstStyle/>
                  <a:p>
                    <a:fld id="{0EAD61BB-91AC-4810-AF54-0F72083C656B}" type="CELLREF">
                      <a:rPr lang="en-US" smtClean="0"/>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{0EAD61BB-91AC-4810-AF54-0F72083C656B}</c15:txfldGUID>
                      <c15:f>Sheet1!$E$1</c15:f>
                      <c15:dlblFieldTableCache>
                        <c:ptCount val="1"/>
                        <c:pt idx="0">
                          <c:v>Medicaid</c:v>
                        </c:pt>
                      </c15:dlblFieldTableCache>
                    </c15:dlblFTEntry>
                  </c15:dlblFieldTable>
                  <c15:showDataLabelsRange val="0"/>
                </c:ext>
                <c:ext xmlns:c16="http://schemas.microsoft.com/office/drawing/2014/chart" uri="{C3380CC4-5D6E-409C-BE32-E72D297353CC}">
                  <c16:uniqueId val="{00000062-6AF5-47EF-91A7-7C54C2BBEAE7}"/>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General</c:formatCode>
                <c:ptCount val="24"/>
                <c:pt idx="0">
                  <c:v>2011</c:v>
                </c:pt>
                <c:pt idx="3">
                  <c:v>2012</c:v>
                </c:pt>
                <c:pt idx="7">
                  <c:v>2013</c:v>
                </c:pt>
                <c:pt idx="11">
                  <c:v>2014</c:v>
                </c:pt>
                <c:pt idx="15">
                  <c:v>2015</c:v>
                </c:pt>
                <c:pt idx="19">
                  <c:v>2016</c:v>
                </c:pt>
                <c:pt idx="23">
                  <c:v>2017</c:v>
                </c:pt>
              </c:numCache>
            </c:numRef>
          </c:cat>
          <c:val>
            <c:numRef>
              <c:f>Sheet1!$E$2:$E$25</c:f>
              <c:numCache>
                <c:formatCode>General</c:formatCode>
                <c:ptCount val="24"/>
                <c:pt idx="0">
                  <c:v>5</c:v>
                </c:pt>
                <c:pt idx="1">
                  <c:v>5</c:v>
                </c:pt>
                <c:pt idx="2">
                  <c:v>5</c:v>
                </c:pt>
                <c:pt idx="3">
                  <c:v>20</c:v>
                </c:pt>
                <c:pt idx="4">
                  <c:v>20</c:v>
                </c:pt>
                <c:pt idx="5">
                  <c:v>35</c:v>
                </c:pt>
                <c:pt idx="6">
                  <c:v>36</c:v>
                </c:pt>
                <c:pt idx="7">
                  <c:v>44</c:v>
                </c:pt>
                <c:pt idx="8">
                  <c:v>45</c:v>
                </c:pt>
                <c:pt idx="9">
                  <c:v>47</c:v>
                </c:pt>
                <c:pt idx="10">
                  <c:v>47</c:v>
                </c:pt>
                <c:pt idx="11">
                  <c:v>51</c:v>
                </c:pt>
                <c:pt idx="12">
                  <c:v>53</c:v>
                </c:pt>
                <c:pt idx="13">
                  <c:v>61</c:v>
                </c:pt>
                <c:pt idx="14">
                  <c:v>62</c:v>
                </c:pt>
                <c:pt idx="15">
                  <c:v>76</c:v>
                </c:pt>
                <c:pt idx="16">
                  <c:v>77</c:v>
                </c:pt>
                <c:pt idx="17">
                  <c:v>78</c:v>
                </c:pt>
                <c:pt idx="18">
                  <c:v>77</c:v>
                </c:pt>
                <c:pt idx="19">
                  <c:v>80</c:v>
                </c:pt>
                <c:pt idx="20">
                  <c:v>78</c:v>
                </c:pt>
                <c:pt idx="21">
                  <c:v>78</c:v>
                </c:pt>
                <c:pt idx="22">
                  <c:v>85</c:v>
                </c:pt>
                <c:pt idx="23">
                  <c:v>88</c:v>
                </c:pt>
              </c:numCache>
            </c:numRef>
          </c:val>
          <c:smooth val="0"/>
          <c:extLst>
            <c:ext xmlns:c16="http://schemas.microsoft.com/office/drawing/2014/chart" uri="{C3380CC4-5D6E-409C-BE32-E72D297353CC}">
              <c16:uniqueId val="{00000063-6AF5-47EF-91A7-7C54C2BBEAE7}"/>
            </c:ext>
          </c:extLst>
        </c:ser>
        <c:dLbls>
          <c:showLegendKey val="0"/>
          <c:showVal val="0"/>
          <c:showCatName val="0"/>
          <c:showSerName val="0"/>
          <c:showPercent val="0"/>
          <c:showBubbleSize val="0"/>
        </c:dLbls>
        <c:smooth val="0"/>
        <c:axId val="611973672"/>
        <c:axId val="611974064"/>
      </c:lineChart>
      <c:catAx>
        <c:axId val="611973672"/>
        <c:scaling>
          <c:orientation val="minMax"/>
        </c:scaling>
        <c:delete val="0"/>
        <c:axPos val="b"/>
        <c:title>
          <c:tx>
            <c:rich>
              <a:bodyPr/>
              <a:lstStyle/>
              <a:p>
                <a:pPr>
                  <a:defRPr sz="1800"/>
                </a:pPr>
                <a:r>
                  <a:rPr lang="en-US" sz="1400"/>
                  <a:t>Year</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1974064"/>
        <c:crosses val="autoZero"/>
        <c:auto val="1"/>
        <c:lblAlgn val="ctr"/>
        <c:lblOffset val="100"/>
        <c:noMultiLvlLbl val="0"/>
      </c:catAx>
      <c:valAx>
        <c:axId val="61197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197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11E052-29DF-47AA-89FB-7BE01B3FDBF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A62261B-8F5B-47EE-AC6C-B5CBFF41579C}">
      <dgm:prSet phldrT="[Text]"/>
      <dgm:spPr/>
      <dgm:t>
        <a:bodyPr/>
        <a:lstStyle/>
        <a:p>
          <a:r>
            <a:rPr lang="en-US" b="1">
              <a:effectLst>
                <a:outerShdw blurRad="38100" dist="38100" dir="2700000" algn="tl">
                  <a:srgbClr val="000000">
                    <a:alpha val="43137"/>
                  </a:srgbClr>
                </a:outerShdw>
              </a:effectLst>
            </a:rPr>
            <a:t>State Medicaid Agency</a:t>
          </a:r>
        </a:p>
      </dgm:t>
    </dgm:pt>
    <dgm:pt modelId="{CFF5BF39-6F86-473E-A395-98B8E723CD97}" type="parTrans" cxnId="{68AB94B9-CEDB-4019-A428-C5A0333595FD}">
      <dgm:prSet/>
      <dgm:spPr/>
      <dgm:t>
        <a:bodyPr/>
        <a:lstStyle/>
        <a:p>
          <a:endParaRPr lang="en-US">
            <a:effectLst>
              <a:outerShdw blurRad="38100" dist="38100" dir="2700000" algn="tl">
                <a:srgbClr val="000000">
                  <a:alpha val="43137"/>
                </a:srgbClr>
              </a:outerShdw>
            </a:effectLst>
          </a:endParaRPr>
        </a:p>
      </dgm:t>
    </dgm:pt>
    <dgm:pt modelId="{543CA5C7-4F02-434E-BEB4-635044ACB39E}" type="sibTrans" cxnId="{68AB94B9-CEDB-4019-A428-C5A0333595FD}">
      <dgm:prSet/>
      <dgm:spPr/>
      <dgm:t>
        <a:bodyPr/>
        <a:lstStyle/>
        <a:p>
          <a:endParaRPr lang="en-US">
            <a:effectLst>
              <a:outerShdw blurRad="38100" dist="38100" dir="2700000" algn="tl">
                <a:srgbClr val="000000">
                  <a:alpha val="43137"/>
                </a:srgbClr>
              </a:outerShdw>
            </a:effectLst>
          </a:endParaRPr>
        </a:p>
      </dgm:t>
    </dgm:pt>
    <dgm:pt modelId="{6C8B2DA9-79FC-42A2-97C3-E3037C328CA5}">
      <dgm:prSet phldrT="[Text]"/>
      <dgm:spPr/>
      <dgm:t>
        <a:bodyPr/>
        <a:lstStyle/>
        <a:p>
          <a:r>
            <a:rPr lang="en-US" b="1">
              <a:effectLst>
                <a:outerShdw blurRad="38100" dist="38100" dir="2700000" algn="tl">
                  <a:srgbClr val="000000">
                    <a:alpha val="43137"/>
                  </a:srgbClr>
                </a:outerShdw>
              </a:effectLst>
            </a:rPr>
            <a:t>Managed Care Plan 1</a:t>
          </a:r>
        </a:p>
      </dgm:t>
    </dgm:pt>
    <dgm:pt modelId="{4A9885BB-26C5-4A8B-8CE0-6E48334E6BBB}" type="parTrans" cxnId="{95D6D22E-1027-4A3F-BC47-50A35E5BC1B2}">
      <dgm:prSet/>
      <dgm:spPr>
        <a:ln>
          <a:solidFill>
            <a:schemeClr val="accent1"/>
          </a:solidFill>
        </a:ln>
      </dgm:spPr>
      <dgm:t>
        <a:bodyPr/>
        <a:lstStyle/>
        <a:p>
          <a:endParaRPr lang="en-US">
            <a:effectLst>
              <a:outerShdw blurRad="38100" dist="38100" dir="2700000" algn="tl">
                <a:srgbClr val="000000">
                  <a:alpha val="43137"/>
                </a:srgbClr>
              </a:outerShdw>
            </a:effectLst>
          </a:endParaRPr>
        </a:p>
      </dgm:t>
    </dgm:pt>
    <dgm:pt modelId="{AA81028A-7C9A-47F7-91C6-ECA478D9D5C8}" type="sibTrans" cxnId="{95D6D22E-1027-4A3F-BC47-50A35E5BC1B2}">
      <dgm:prSet/>
      <dgm:spPr/>
      <dgm:t>
        <a:bodyPr/>
        <a:lstStyle/>
        <a:p>
          <a:endParaRPr lang="en-US">
            <a:effectLst>
              <a:outerShdw blurRad="38100" dist="38100" dir="2700000" algn="tl">
                <a:srgbClr val="000000">
                  <a:alpha val="43137"/>
                </a:srgbClr>
              </a:outerShdw>
            </a:effectLst>
          </a:endParaRPr>
        </a:p>
      </dgm:t>
    </dgm:pt>
    <dgm:pt modelId="{7EF46DF5-E5BA-48C1-B46E-DCC337136A2E}">
      <dgm:prSet phldrT="[Text]"/>
      <dgm:spPr/>
      <dgm:t>
        <a:bodyPr/>
        <a:lstStyle/>
        <a:p>
          <a:r>
            <a:rPr lang="en-US" b="1">
              <a:effectLst>
                <a:outerShdw blurRad="38100" dist="38100" dir="2700000" algn="tl">
                  <a:srgbClr val="000000">
                    <a:alpha val="43137"/>
                  </a:srgbClr>
                </a:outerShdw>
              </a:effectLst>
            </a:rPr>
            <a:t>IPA</a:t>
          </a:r>
        </a:p>
      </dgm:t>
    </dgm:pt>
    <dgm:pt modelId="{9D2FE98E-4160-4072-A5D9-2E8501F42578}" type="parTrans" cxnId="{C2B94FF0-A3E7-4242-A3FA-FEA58CB8E67C}">
      <dgm:prSet/>
      <dgm:spPr/>
      <dgm:t>
        <a:bodyPr/>
        <a:lstStyle/>
        <a:p>
          <a:endParaRPr lang="en-US">
            <a:effectLst>
              <a:outerShdw blurRad="38100" dist="38100" dir="2700000" algn="tl">
                <a:srgbClr val="000000">
                  <a:alpha val="43137"/>
                </a:srgbClr>
              </a:outerShdw>
            </a:effectLst>
          </a:endParaRPr>
        </a:p>
      </dgm:t>
    </dgm:pt>
    <dgm:pt modelId="{3CBFF379-ABCE-4A41-BDEF-5E5F48E5B636}" type="sibTrans" cxnId="{C2B94FF0-A3E7-4242-A3FA-FEA58CB8E67C}">
      <dgm:prSet/>
      <dgm:spPr/>
      <dgm:t>
        <a:bodyPr/>
        <a:lstStyle/>
        <a:p>
          <a:endParaRPr lang="en-US">
            <a:effectLst>
              <a:outerShdw blurRad="38100" dist="38100" dir="2700000" algn="tl">
                <a:srgbClr val="000000">
                  <a:alpha val="43137"/>
                </a:srgbClr>
              </a:outerShdw>
            </a:effectLst>
          </a:endParaRPr>
        </a:p>
      </dgm:t>
    </dgm:pt>
    <dgm:pt modelId="{07A42CD7-A09B-440B-B78E-0EB47FF46DEE}">
      <dgm:prSet phldrT="[Text]"/>
      <dgm:spPr/>
      <dgm:t>
        <a:bodyPr/>
        <a:lstStyle/>
        <a:p>
          <a:r>
            <a:rPr lang="en-US" b="1">
              <a:effectLst>
                <a:outerShdw blurRad="38100" dist="38100" dir="2700000" algn="tl">
                  <a:srgbClr val="000000">
                    <a:alpha val="43137"/>
                  </a:srgbClr>
                </a:outerShdw>
              </a:effectLst>
            </a:rPr>
            <a:t>Hospital</a:t>
          </a:r>
        </a:p>
      </dgm:t>
    </dgm:pt>
    <dgm:pt modelId="{3BB321C7-24F6-48BF-8DE1-978A1C447E23}" type="parTrans" cxnId="{BCBCC777-6C92-4F12-A189-F9CFA02E7615}">
      <dgm:prSet/>
      <dgm:spPr/>
      <dgm:t>
        <a:bodyPr/>
        <a:lstStyle/>
        <a:p>
          <a:endParaRPr lang="en-US">
            <a:effectLst>
              <a:outerShdw blurRad="38100" dist="38100" dir="2700000" algn="tl">
                <a:srgbClr val="000000">
                  <a:alpha val="43137"/>
                </a:srgbClr>
              </a:outerShdw>
            </a:effectLst>
          </a:endParaRPr>
        </a:p>
      </dgm:t>
    </dgm:pt>
    <dgm:pt modelId="{5CA7B6A8-F89F-4C51-B755-1CAD26DF9E52}" type="sibTrans" cxnId="{BCBCC777-6C92-4F12-A189-F9CFA02E7615}">
      <dgm:prSet/>
      <dgm:spPr/>
      <dgm:t>
        <a:bodyPr/>
        <a:lstStyle/>
        <a:p>
          <a:endParaRPr lang="en-US">
            <a:effectLst>
              <a:outerShdw blurRad="38100" dist="38100" dir="2700000" algn="tl">
                <a:srgbClr val="000000">
                  <a:alpha val="43137"/>
                </a:srgbClr>
              </a:outerShdw>
            </a:effectLst>
          </a:endParaRPr>
        </a:p>
      </dgm:t>
    </dgm:pt>
    <dgm:pt modelId="{EBBF12BE-5D4E-460D-9A6D-69CB276CEC18}">
      <dgm:prSet phldrT="[Text]"/>
      <dgm:spPr/>
      <dgm:t>
        <a:bodyPr/>
        <a:lstStyle/>
        <a:p>
          <a:r>
            <a:rPr lang="en-US" b="1">
              <a:effectLst>
                <a:outerShdw blurRad="38100" dist="38100" dir="2700000" algn="tl">
                  <a:srgbClr val="000000">
                    <a:alpha val="43137"/>
                  </a:srgbClr>
                </a:outerShdw>
              </a:effectLst>
            </a:rPr>
            <a:t>Managed Care Plan 2</a:t>
          </a:r>
        </a:p>
      </dgm:t>
    </dgm:pt>
    <dgm:pt modelId="{3ADC3494-BD0B-4928-BDE6-7DB9BBF31C87}" type="parTrans" cxnId="{7BD8F96B-2D80-48CF-916A-E287E33026F4}">
      <dgm:prSet/>
      <dgm:spPr>
        <a:ln>
          <a:solidFill>
            <a:schemeClr val="accent1"/>
          </a:solidFill>
        </a:ln>
      </dgm:spPr>
      <dgm:t>
        <a:bodyPr/>
        <a:lstStyle/>
        <a:p>
          <a:endParaRPr lang="en-US">
            <a:effectLst>
              <a:outerShdw blurRad="38100" dist="38100" dir="2700000" algn="tl">
                <a:srgbClr val="000000">
                  <a:alpha val="43137"/>
                </a:srgbClr>
              </a:outerShdw>
            </a:effectLst>
          </a:endParaRPr>
        </a:p>
      </dgm:t>
    </dgm:pt>
    <dgm:pt modelId="{9C904DB7-8B57-4291-A828-4DCDF4C14890}" type="sibTrans" cxnId="{7BD8F96B-2D80-48CF-916A-E287E33026F4}">
      <dgm:prSet/>
      <dgm:spPr/>
      <dgm:t>
        <a:bodyPr/>
        <a:lstStyle/>
        <a:p>
          <a:endParaRPr lang="en-US">
            <a:effectLst>
              <a:outerShdw blurRad="38100" dist="38100" dir="2700000" algn="tl">
                <a:srgbClr val="000000">
                  <a:alpha val="43137"/>
                </a:srgbClr>
              </a:outerShdw>
            </a:effectLst>
          </a:endParaRPr>
        </a:p>
      </dgm:t>
    </dgm:pt>
    <dgm:pt modelId="{6BE5C986-456A-46C0-8738-5B32B639DBF5}">
      <dgm:prSet phldrT="[Text]"/>
      <dgm:spPr/>
      <dgm:t>
        <a:bodyPr/>
        <a:lstStyle/>
        <a:p>
          <a:r>
            <a:rPr lang="en-US" b="1">
              <a:effectLst>
                <a:outerShdw blurRad="38100" dist="38100" dir="2700000" algn="tl">
                  <a:srgbClr val="000000">
                    <a:alpha val="43137"/>
                  </a:srgbClr>
                </a:outerShdw>
              </a:effectLst>
            </a:rPr>
            <a:t>IPA</a:t>
          </a:r>
        </a:p>
      </dgm:t>
    </dgm:pt>
    <dgm:pt modelId="{34795655-5E75-47E1-AEAF-C52B792D873C}" type="parTrans" cxnId="{2AAC2920-0EEC-409E-9E2E-4A9C177A4DC0}">
      <dgm:prSet/>
      <dgm:spPr/>
      <dgm:t>
        <a:bodyPr/>
        <a:lstStyle/>
        <a:p>
          <a:endParaRPr lang="en-US">
            <a:effectLst>
              <a:outerShdw blurRad="38100" dist="38100" dir="2700000" algn="tl">
                <a:srgbClr val="000000">
                  <a:alpha val="43137"/>
                </a:srgbClr>
              </a:outerShdw>
            </a:effectLst>
          </a:endParaRPr>
        </a:p>
      </dgm:t>
    </dgm:pt>
    <dgm:pt modelId="{79495096-C136-45A6-96DB-E4B6AAE9BA58}" type="sibTrans" cxnId="{2AAC2920-0EEC-409E-9E2E-4A9C177A4DC0}">
      <dgm:prSet/>
      <dgm:spPr/>
      <dgm:t>
        <a:bodyPr/>
        <a:lstStyle/>
        <a:p>
          <a:endParaRPr lang="en-US">
            <a:effectLst>
              <a:outerShdw blurRad="38100" dist="38100" dir="2700000" algn="tl">
                <a:srgbClr val="000000">
                  <a:alpha val="43137"/>
                </a:srgbClr>
              </a:outerShdw>
            </a:effectLst>
          </a:endParaRPr>
        </a:p>
      </dgm:t>
    </dgm:pt>
    <dgm:pt modelId="{C3C9F9C3-AE2E-467D-BF06-E1F68F1321A7}">
      <dgm:prSet phldrT="[Text]"/>
      <dgm:spPr/>
      <dgm:t>
        <a:bodyPr/>
        <a:lstStyle/>
        <a:p>
          <a:pPr algn="l"/>
          <a:r>
            <a:rPr lang="en-US" b="1" spc="-50" baseline="0">
              <a:solidFill>
                <a:schemeClr val="accent5"/>
              </a:solidFill>
              <a:effectLst/>
            </a:rPr>
            <a:t>Payer</a:t>
          </a:r>
        </a:p>
      </dgm:t>
    </dgm:pt>
    <dgm:pt modelId="{1D66CCEA-4839-493E-8831-35D32742257D}" type="parTrans" cxnId="{3F4B234A-1ABF-4405-A4B8-EF03850D45E5}">
      <dgm:prSet/>
      <dgm:spPr/>
      <dgm:t>
        <a:bodyPr/>
        <a:lstStyle/>
        <a:p>
          <a:endParaRPr lang="en-US">
            <a:effectLst>
              <a:outerShdw blurRad="38100" dist="38100" dir="2700000" algn="tl">
                <a:srgbClr val="000000">
                  <a:alpha val="43137"/>
                </a:srgbClr>
              </a:outerShdw>
            </a:effectLst>
          </a:endParaRPr>
        </a:p>
      </dgm:t>
    </dgm:pt>
    <dgm:pt modelId="{1BCD8579-AF0E-462B-AF35-DE2CF8F069E2}" type="sibTrans" cxnId="{3F4B234A-1ABF-4405-A4B8-EF03850D45E5}">
      <dgm:prSet/>
      <dgm:spPr/>
      <dgm:t>
        <a:bodyPr/>
        <a:lstStyle/>
        <a:p>
          <a:endParaRPr lang="en-US">
            <a:effectLst>
              <a:outerShdw blurRad="38100" dist="38100" dir="2700000" algn="tl">
                <a:srgbClr val="000000">
                  <a:alpha val="43137"/>
                </a:srgbClr>
              </a:outerShdw>
            </a:effectLst>
          </a:endParaRPr>
        </a:p>
      </dgm:t>
    </dgm:pt>
    <dgm:pt modelId="{37C5C5C4-B254-4FD8-B8C9-BAA2138F38EC}">
      <dgm:prSet phldrT="[Text]"/>
      <dgm:spPr/>
      <dgm:t>
        <a:bodyPr/>
        <a:lstStyle/>
        <a:p>
          <a:pPr algn="l"/>
          <a:r>
            <a:rPr lang="en-US" b="1" spc="-50" baseline="0">
              <a:solidFill>
                <a:schemeClr val="accent5"/>
              </a:solidFill>
              <a:effectLst/>
            </a:rPr>
            <a:t>Purchaser</a:t>
          </a:r>
        </a:p>
      </dgm:t>
    </dgm:pt>
    <dgm:pt modelId="{D6576701-596A-4609-9BA8-A08A27052E6F}" type="parTrans" cxnId="{D09F6DEA-A48A-4611-A1BD-5D8679972867}">
      <dgm:prSet/>
      <dgm:spPr/>
      <dgm:t>
        <a:bodyPr/>
        <a:lstStyle/>
        <a:p>
          <a:endParaRPr lang="en-US">
            <a:effectLst>
              <a:outerShdw blurRad="38100" dist="38100" dir="2700000" algn="tl">
                <a:srgbClr val="000000">
                  <a:alpha val="43137"/>
                </a:srgbClr>
              </a:outerShdw>
            </a:effectLst>
          </a:endParaRPr>
        </a:p>
      </dgm:t>
    </dgm:pt>
    <dgm:pt modelId="{1FA52B54-374B-4D17-88F7-491885A1966E}" type="sibTrans" cxnId="{D09F6DEA-A48A-4611-A1BD-5D8679972867}">
      <dgm:prSet/>
      <dgm:spPr/>
      <dgm:t>
        <a:bodyPr/>
        <a:lstStyle/>
        <a:p>
          <a:endParaRPr lang="en-US">
            <a:effectLst>
              <a:outerShdw blurRad="38100" dist="38100" dir="2700000" algn="tl">
                <a:srgbClr val="000000">
                  <a:alpha val="43137"/>
                </a:srgbClr>
              </a:outerShdw>
            </a:effectLst>
          </a:endParaRPr>
        </a:p>
      </dgm:t>
    </dgm:pt>
    <dgm:pt modelId="{EDF4BA7F-A6EC-450B-A28D-1B66C28923E9}">
      <dgm:prSet phldrT="[Text]"/>
      <dgm:spPr/>
      <dgm:t>
        <a:bodyPr/>
        <a:lstStyle/>
        <a:p>
          <a:pPr algn="l"/>
          <a:r>
            <a:rPr lang="en-US" b="1" spc="-50" baseline="0">
              <a:solidFill>
                <a:schemeClr val="accent5"/>
              </a:solidFill>
              <a:effectLst/>
            </a:rPr>
            <a:t>Provider </a:t>
          </a:r>
          <a:br>
            <a:rPr lang="en-US" b="1" spc="-50" baseline="0">
              <a:solidFill>
                <a:schemeClr val="accent5"/>
              </a:solidFill>
              <a:effectLst/>
            </a:rPr>
          </a:br>
          <a:r>
            <a:rPr lang="en-US" b="1" spc="-50" baseline="0">
              <a:solidFill>
                <a:schemeClr val="accent5"/>
              </a:solidFill>
              <a:effectLst/>
            </a:rPr>
            <a:t>Organization</a:t>
          </a:r>
        </a:p>
      </dgm:t>
    </dgm:pt>
    <dgm:pt modelId="{DE2CECBB-8DDD-4E42-B167-F8B892E237DB}" type="parTrans" cxnId="{D6F887E9-48A3-4401-835E-CBB7DE7516A0}">
      <dgm:prSet/>
      <dgm:spPr/>
      <dgm:t>
        <a:bodyPr/>
        <a:lstStyle/>
        <a:p>
          <a:endParaRPr lang="en-US">
            <a:effectLst>
              <a:outerShdw blurRad="38100" dist="38100" dir="2700000" algn="tl">
                <a:srgbClr val="000000">
                  <a:alpha val="43137"/>
                </a:srgbClr>
              </a:outerShdw>
            </a:effectLst>
          </a:endParaRPr>
        </a:p>
      </dgm:t>
    </dgm:pt>
    <dgm:pt modelId="{73742391-B08B-42FC-8A16-84EB13051C5D}" type="sibTrans" cxnId="{D6F887E9-48A3-4401-835E-CBB7DE7516A0}">
      <dgm:prSet/>
      <dgm:spPr/>
      <dgm:t>
        <a:bodyPr/>
        <a:lstStyle/>
        <a:p>
          <a:endParaRPr lang="en-US">
            <a:effectLst>
              <a:outerShdw blurRad="38100" dist="38100" dir="2700000" algn="tl">
                <a:srgbClr val="000000">
                  <a:alpha val="43137"/>
                </a:srgbClr>
              </a:outerShdw>
            </a:effectLst>
          </a:endParaRPr>
        </a:p>
      </dgm:t>
    </dgm:pt>
    <dgm:pt modelId="{07FFAA31-0E9C-4EEA-9613-FA22EA69E670}">
      <dgm:prSet phldrT="[Text]"/>
      <dgm:spPr/>
      <dgm:t>
        <a:bodyPr/>
        <a:lstStyle/>
        <a:p>
          <a:pPr marL="0" indent="0" algn="l"/>
          <a:r>
            <a:rPr lang="en-US" b="1" spc="-50" baseline="0">
              <a:solidFill>
                <a:schemeClr val="accent5"/>
              </a:solidFill>
              <a:effectLst/>
            </a:rPr>
            <a:t>Individual Providers</a:t>
          </a:r>
        </a:p>
      </dgm:t>
    </dgm:pt>
    <dgm:pt modelId="{99F05E52-ABCB-4272-9E8A-5AD34EFABC3C}" type="parTrans" cxnId="{62335B24-FA25-4802-B0BD-F3C049DEA6C7}">
      <dgm:prSet/>
      <dgm:spPr/>
      <dgm:t>
        <a:bodyPr/>
        <a:lstStyle/>
        <a:p>
          <a:endParaRPr lang="en-US"/>
        </a:p>
      </dgm:t>
    </dgm:pt>
    <dgm:pt modelId="{EB4B7323-D0E4-4038-A042-FE7764521C49}" type="sibTrans" cxnId="{62335B24-FA25-4802-B0BD-F3C049DEA6C7}">
      <dgm:prSet/>
      <dgm:spPr/>
      <dgm:t>
        <a:bodyPr/>
        <a:lstStyle/>
        <a:p>
          <a:endParaRPr lang="en-US"/>
        </a:p>
      </dgm:t>
    </dgm:pt>
    <dgm:pt modelId="{8B4EBF6D-EDFF-44EB-866C-0A276830A0FF}" type="pres">
      <dgm:prSet presAssocID="{7011E052-29DF-47AA-89FB-7BE01B3FDBF6}" presName="mainComposite" presStyleCnt="0">
        <dgm:presLayoutVars>
          <dgm:chPref val="1"/>
          <dgm:dir/>
          <dgm:animOne val="branch"/>
          <dgm:animLvl val="lvl"/>
          <dgm:resizeHandles val="exact"/>
        </dgm:presLayoutVars>
      </dgm:prSet>
      <dgm:spPr/>
    </dgm:pt>
    <dgm:pt modelId="{A4942704-38EE-4F79-93B6-D130F83CFE7B}" type="pres">
      <dgm:prSet presAssocID="{7011E052-29DF-47AA-89FB-7BE01B3FDBF6}" presName="hierFlow" presStyleCnt="0"/>
      <dgm:spPr/>
    </dgm:pt>
    <dgm:pt modelId="{84A37620-1184-439F-A72D-F7AF998F3172}" type="pres">
      <dgm:prSet presAssocID="{7011E052-29DF-47AA-89FB-7BE01B3FDBF6}" presName="firstBuf" presStyleCnt="0"/>
      <dgm:spPr/>
    </dgm:pt>
    <dgm:pt modelId="{B4F46E99-1FDC-4E77-B6EA-94F4AE3F7227}" type="pres">
      <dgm:prSet presAssocID="{7011E052-29DF-47AA-89FB-7BE01B3FDBF6}" presName="hierChild1" presStyleCnt="0">
        <dgm:presLayoutVars>
          <dgm:chPref val="1"/>
          <dgm:animOne val="branch"/>
          <dgm:animLvl val="lvl"/>
        </dgm:presLayoutVars>
      </dgm:prSet>
      <dgm:spPr/>
    </dgm:pt>
    <dgm:pt modelId="{DC1A2873-4D3D-418C-BCBE-0FD7EFDB8B58}" type="pres">
      <dgm:prSet presAssocID="{8A62261B-8F5B-47EE-AC6C-B5CBFF41579C}" presName="Name14" presStyleCnt="0"/>
      <dgm:spPr/>
    </dgm:pt>
    <dgm:pt modelId="{0904E7B5-2A46-41D3-9AD6-56683BFDA062}" type="pres">
      <dgm:prSet presAssocID="{8A62261B-8F5B-47EE-AC6C-B5CBFF41579C}" presName="level1Shape" presStyleLbl="node0" presStyleIdx="0" presStyleCnt="1" custLinFactNeighborY="-9982">
        <dgm:presLayoutVars>
          <dgm:chPref val="3"/>
        </dgm:presLayoutVars>
      </dgm:prSet>
      <dgm:spPr/>
    </dgm:pt>
    <dgm:pt modelId="{5D53D993-10D7-4B5E-B3F3-C390E918FE0F}" type="pres">
      <dgm:prSet presAssocID="{8A62261B-8F5B-47EE-AC6C-B5CBFF41579C}" presName="hierChild2" presStyleCnt="0"/>
      <dgm:spPr/>
    </dgm:pt>
    <dgm:pt modelId="{5EABC7B9-6370-49D6-B5CF-04F3EB858530}" type="pres">
      <dgm:prSet presAssocID="{4A9885BB-26C5-4A8B-8CE0-6E48334E6BBB}" presName="Name19" presStyleLbl="parChTrans1D2" presStyleIdx="0" presStyleCnt="2"/>
      <dgm:spPr/>
    </dgm:pt>
    <dgm:pt modelId="{2D131367-53B4-4F6D-92FA-FD309D9D03F8}" type="pres">
      <dgm:prSet presAssocID="{6C8B2DA9-79FC-42A2-97C3-E3037C328CA5}" presName="Name21" presStyleCnt="0"/>
      <dgm:spPr/>
    </dgm:pt>
    <dgm:pt modelId="{E1513EA8-5F58-42D3-B11B-E98706B096A4}" type="pres">
      <dgm:prSet presAssocID="{6C8B2DA9-79FC-42A2-97C3-E3037C328CA5}" presName="level2Shape" presStyleLbl="node2" presStyleIdx="0" presStyleCnt="2" custLinFactNeighborY="-21390"/>
      <dgm:spPr/>
    </dgm:pt>
    <dgm:pt modelId="{4F55D048-601B-4D74-80F5-A8B997ECCD9D}" type="pres">
      <dgm:prSet presAssocID="{6C8B2DA9-79FC-42A2-97C3-E3037C328CA5}" presName="hierChild3" presStyleCnt="0"/>
      <dgm:spPr/>
    </dgm:pt>
    <dgm:pt modelId="{6FD8BB85-A563-41B7-8BA6-5580CC8F0A48}" type="pres">
      <dgm:prSet presAssocID="{9D2FE98E-4160-4072-A5D9-2E8501F42578}" presName="Name19" presStyleLbl="parChTrans1D3" presStyleIdx="0" presStyleCnt="3"/>
      <dgm:spPr/>
    </dgm:pt>
    <dgm:pt modelId="{0C5CCE35-D6FB-4EE0-8443-F02B904178B6}" type="pres">
      <dgm:prSet presAssocID="{7EF46DF5-E5BA-48C1-B46E-DCC337136A2E}" presName="Name21" presStyleCnt="0"/>
      <dgm:spPr/>
    </dgm:pt>
    <dgm:pt modelId="{0A5DF87A-452A-4AF4-BA8E-A40DDF2EDC4A}" type="pres">
      <dgm:prSet presAssocID="{7EF46DF5-E5BA-48C1-B46E-DCC337136A2E}" presName="level2Shape" presStyleLbl="node3" presStyleIdx="0" presStyleCnt="3" custLinFactNeighborX="22330" custLinFactNeighborY="-38502"/>
      <dgm:spPr/>
    </dgm:pt>
    <dgm:pt modelId="{F1A1DAAC-F93B-4984-AA2C-75F708C74946}" type="pres">
      <dgm:prSet presAssocID="{7EF46DF5-E5BA-48C1-B46E-DCC337136A2E}" presName="hierChild3" presStyleCnt="0"/>
      <dgm:spPr/>
    </dgm:pt>
    <dgm:pt modelId="{BFB08907-3427-4B91-B1CF-E857F3CC6B73}" type="pres">
      <dgm:prSet presAssocID="{3BB321C7-24F6-48BF-8DE1-978A1C447E23}" presName="Name19" presStyleLbl="parChTrans1D3" presStyleIdx="1" presStyleCnt="3"/>
      <dgm:spPr/>
    </dgm:pt>
    <dgm:pt modelId="{3890FF98-7A6D-4C50-B344-C3D7260F9C9D}" type="pres">
      <dgm:prSet presAssocID="{07A42CD7-A09B-440B-B78E-0EB47FF46DEE}" presName="Name21" presStyleCnt="0"/>
      <dgm:spPr/>
    </dgm:pt>
    <dgm:pt modelId="{343111B4-2B23-41A8-B22D-9EDFB184ECA0}" type="pres">
      <dgm:prSet presAssocID="{07A42CD7-A09B-440B-B78E-0EB47FF46DEE}" presName="level2Shape" presStyleLbl="node3" presStyleIdx="1" presStyleCnt="3" custLinFactNeighborX="12180" custLinFactNeighborY="-38502"/>
      <dgm:spPr/>
    </dgm:pt>
    <dgm:pt modelId="{46686EA5-979D-4B56-B110-355F090BDED8}" type="pres">
      <dgm:prSet presAssocID="{07A42CD7-A09B-440B-B78E-0EB47FF46DEE}" presName="hierChild3" presStyleCnt="0"/>
      <dgm:spPr/>
    </dgm:pt>
    <dgm:pt modelId="{E4645C2B-DBFC-4FE5-9EAE-A24E0F3EA429}" type="pres">
      <dgm:prSet presAssocID="{3ADC3494-BD0B-4928-BDE6-7DB9BBF31C87}" presName="Name19" presStyleLbl="parChTrans1D2" presStyleIdx="1" presStyleCnt="2"/>
      <dgm:spPr/>
    </dgm:pt>
    <dgm:pt modelId="{6CD8F714-C86B-470F-A3C7-0BE9B6529E43}" type="pres">
      <dgm:prSet presAssocID="{EBBF12BE-5D4E-460D-9A6D-69CB276CEC18}" presName="Name21" presStyleCnt="0"/>
      <dgm:spPr/>
    </dgm:pt>
    <dgm:pt modelId="{4E52E5BF-8A64-4B35-B45B-D2DFB81AFC17}" type="pres">
      <dgm:prSet presAssocID="{EBBF12BE-5D4E-460D-9A6D-69CB276CEC18}" presName="level2Shape" presStyleLbl="node2" presStyleIdx="1" presStyleCnt="2" custLinFactNeighborY="-19964"/>
      <dgm:spPr/>
    </dgm:pt>
    <dgm:pt modelId="{64B4D6AB-CD20-4045-93A0-A1496722C0DB}" type="pres">
      <dgm:prSet presAssocID="{EBBF12BE-5D4E-460D-9A6D-69CB276CEC18}" presName="hierChild3" presStyleCnt="0"/>
      <dgm:spPr/>
    </dgm:pt>
    <dgm:pt modelId="{1ED8009F-5DFC-4620-8768-372CBA5EDFBC}" type="pres">
      <dgm:prSet presAssocID="{34795655-5E75-47E1-AEAF-C52B792D873C}" presName="Name19" presStyleLbl="parChTrans1D3" presStyleIdx="2" presStyleCnt="3"/>
      <dgm:spPr/>
    </dgm:pt>
    <dgm:pt modelId="{EFDFD115-82F7-4168-B149-2494CAE6A3D3}" type="pres">
      <dgm:prSet presAssocID="{6BE5C986-456A-46C0-8738-5B32B639DBF5}" presName="Name21" presStyleCnt="0"/>
      <dgm:spPr/>
    </dgm:pt>
    <dgm:pt modelId="{376CBB92-1EA4-4BB9-A9CC-2208E48EBA21}" type="pres">
      <dgm:prSet presAssocID="{6BE5C986-456A-46C0-8738-5B32B639DBF5}" presName="level2Shape" presStyleLbl="node3" presStyleIdx="2" presStyleCnt="3" custLinFactNeighborY="-37706"/>
      <dgm:spPr/>
    </dgm:pt>
    <dgm:pt modelId="{9F75419C-9ECC-41DC-A484-6ACA9575E3CF}" type="pres">
      <dgm:prSet presAssocID="{6BE5C986-456A-46C0-8738-5B32B639DBF5}" presName="hierChild3" presStyleCnt="0"/>
      <dgm:spPr/>
    </dgm:pt>
    <dgm:pt modelId="{9ED6B012-1F6C-4EDD-8F8C-63FA3E84E0AD}" type="pres">
      <dgm:prSet presAssocID="{7011E052-29DF-47AA-89FB-7BE01B3FDBF6}" presName="bgShapesFlow" presStyleCnt="0"/>
      <dgm:spPr/>
    </dgm:pt>
    <dgm:pt modelId="{FEB99E07-D81C-4D66-BF4E-451E0CE5DB35}" type="pres">
      <dgm:prSet presAssocID="{C3C9F9C3-AE2E-467D-BF06-E1F68F1321A7}" presName="rectComp" presStyleCnt="0"/>
      <dgm:spPr/>
    </dgm:pt>
    <dgm:pt modelId="{720742B2-0716-420C-B1F8-D1C5C084384D}" type="pres">
      <dgm:prSet presAssocID="{C3C9F9C3-AE2E-467D-BF06-E1F68F1321A7}" presName="bgRect" presStyleLbl="bgShp" presStyleIdx="0" presStyleCnt="4"/>
      <dgm:spPr/>
    </dgm:pt>
    <dgm:pt modelId="{54326BF2-53B4-4E2C-94D0-ACE741BFC446}" type="pres">
      <dgm:prSet presAssocID="{C3C9F9C3-AE2E-467D-BF06-E1F68F1321A7}" presName="bgRectTx" presStyleLbl="bgShp" presStyleIdx="0" presStyleCnt="4">
        <dgm:presLayoutVars>
          <dgm:bulletEnabled val="1"/>
        </dgm:presLayoutVars>
      </dgm:prSet>
      <dgm:spPr/>
    </dgm:pt>
    <dgm:pt modelId="{F60CBA6F-A738-4446-9928-58491C4E4C78}" type="pres">
      <dgm:prSet presAssocID="{C3C9F9C3-AE2E-467D-BF06-E1F68F1321A7}" presName="spComp" presStyleCnt="0"/>
      <dgm:spPr/>
    </dgm:pt>
    <dgm:pt modelId="{EEA6EC7F-F53B-4BBE-8732-F6411857D158}" type="pres">
      <dgm:prSet presAssocID="{C3C9F9C3-AE2E-467D-BF06-E1F68F1321A7}" presName="vSp" presStyleCnt="0"/>
      <dgm:spPr/>
    </dgm:pt>
    <dgm:pt modelId="{3084F8BD-A7A7-4444-95EE-6CE0B301AB47}" type="pres">
      <dgm:prSet presAssocID="{37C5C5C4-B254-4FD8-B8C9-BAA2138F38EC}" presName="rectComp" presStyleCnt="0"/>
      <dgm:spPr/>
    </dgm:pt>
    <dgm:pt modelId="{8F8DDE0F-F54C-4FE7-968C-2B26C4DD8E0B}" type="pres">
      <dgm:prSet presAssocID="{37C5C5C4-B254-4FD8-B8C9-BAA2138F38EC}" presName="bgRect" presStyleLbl="bgShp" presStyleIdx="1" presStyleCnt="4"/>
      <dgm:spPr/>
    </dgm:pt>
    <dgm:pt modelId="{0058C962-44B1-439D-9EAC-C9F2C76A9D07}" type="pres">
      <dgm:prSet presAssocID="{37C5C5C4-B254-4FD8-B8C9-BAA2138F38EC}" presName="bgRectTx" presStyleLbl="bgShp" presStyleIdx="1" presStyleCnt="4">
        <dgm:presLayoutVars>
          <dgm:bulletEnabled val="1"/>
        </dgm:presLayoutVars>
      </dgm:prSet>
      <dgm:spPr/>
    </dgm:pt>
    <dgm:pt modelId="{2065DB45-B8B1-4AAB-B99F-688BCBAC4DF3}" type="pres">
      <dgm:prSet presAssocID="{37C5C5C4-B254-4FD8-B8C9-BAA2138F38EC}" presName="spComp" presStyleCnt="0"/>
      <dgm:spPr/>
    </dgm:pt>
    <dgm:pt modelId="{A30A22F8-F9E3-4A5A-B9D7-71EC69871C9C}" type="pres">
      <dgm:prSet presAssocID="{37C5C5C4-B254-4FD8-B8C9-BAA2138F38EC}" presName="vSp" presStyleCnt="0"/>
      <dgm:spPr/>
    </dgm:pt>
    <dgm:pt modelId="{2A42DCDE-8415-4EAF-87ED-F3A581DF3686}" type="pres">
      <dgm:prSet presAssocID="{EDF4BA7F-A6EC-450B-A28D-1B66C28923E9}" presName="rectComp" presStyleCnt="0"/>
      <dgm:spPr/>
    </dgm:pt>
    <dgm:pt modelId="{6ABF2291-1D25-4FA7-90BB-A04256591C88}" type="pres">
      <dgm:prSet presAssocID="{EDF4BA7F-A6EC-450B-A28D-1B66C28923E9}" presName="bgRect" presStyleLbl="bgShp" presStyleIdx="2" presStyleCnt="4" custLinFactNeighborY="-1859"/>
      <dgm:spPr/>
    </dgm:pt>
    <dgm:pt modelId="{BECF537D-5BBB-4051-86D4-049016106C1D}" type="pres">
      <dgm:prSet presAssocID="{EDF4BA7F-A6EC-450B-A28D-1B66C28923E9}" presName="bgRectTx" presStyleLbl="bgShp" presStyleIdx="2" presStyleCnt="4">
        <dgm:presLayoutVars>
          <dgm:bulletEnabled val="1"/>
        </dgm:presLayoutVars>
      </dgm:prSet>
      <dgm:spPr/>
    </dgm:pt>
    <dgm:pt modelId="{120AD58F-256C-482E-926E-56A22E26F47F}" type="pres">
      <dgm:prSet presAssocID="{EDF4BA7F-A6EC-450B-A28D-1B66C28923E9}" presName="spComp" presStyleCnt="0"/>
      <dgm:spPr/>
    </dgm:pt>
    <dgm:pt modelId="{66EEA712-7003-4096-92B8-3FE1F066A25B}" type="pres">
      <dgm:prSet presAssocID="{EDF4BA7F-A6EC-450B-A28D-1B66C28923E9}" presName="vSp" presStyleCnt="0"/>
      <dgm:spPr/>
    </dgm:pt>
    <dgm:pt modelId="{74659BEC-881A-47BD-A757-817B88A9C3D5}" type="pres">
      <dgm:prSet presAssocID="{07FFAA31-0E9C-4EEA-9613-FA22EA69E670}" presName="rectComp" presStyleCnt="0"/>
      <dgm:spPr/>
    </dgm:pt>
    <dgm:pt modelId="{CC45B7CE-4BF2-417F-A29A-E195DE3D8FDE}" type="pres">
      <dgm:prSet presAssocID="{07FFAA31-0E9C-4EEA-9613-FA22EA69E670}" presName="bgRect" presStyleLbl="bgShp" presStyleIdx="3" presStyleCnt="4"/>
      <dgm:spPr/>
    </dgm:pt>
    <dgm:pt modelId="{4E689567-5EAF-449B-869C-8DBA303C116D}" type="pres">
      <dgm:prSet presAssocID="{07FFAA31-0E9C-4EEA-9613-FA22EA69E670}" presName="bgRectTx" presStyleLbl="bgShp" presStyleIdx="3" presStyleCnt="4">
        <dgm:presLayoutVars>
          <dgm:bulletEnabled val="1"/>
        </dgm:presLayoutVars>
      </dgm:prSet>
      <dgm:spPr/>
    </dgm:pt>
  </dgm:ptLst>
  <dgm:cxnLst>
    <dgm:cxn modelId="{967F1303-049B-47C4-BCB9-79B9ED924E7C}" type="presOf" srcId="{07FFAA31-0E9C-4EEA-9613-FA22EA69E670}" destId="{CC45B7CE-4BF2-417F-A29A-E195DE3D8FDE}" srcOrd="0" destOrd="0" presId="urn:microsoft.com/office/officeart/2005/8/layout/hierarchy6"/>
    <dgm:cxn modelId="{33A4AC15-B990-4168-A382-CFCC45B2C684}" type="presOf" srcId="{EDF4BA7F-A6EC-450B-A28D-1B66C28923E9}" destId="{BECF537D-5BBB-4051-86D4-049016106C1D}" srcOrd="1" destOrd="0" presId="urn:microsoft.com/office/officeart/2005/8/layout/hierarchy6"/>
    <dgm:cxn modelId="{8D5A8D16-312E-4ABA-B97C-A00607ED5AAD}" type="presOf" srcId="{8A62261B-8F5B-47EE-AC6C-B5CBFF41579C}" destId="{0904E7B5-2A46-41D3-9AD6-56683BFDA062}" srcOrd="0" destOrd="0" presId="urn:microsoft.com/office/officeart/2005/8/layout/hierarchy6"/>
    <dgm:cxn modelId="{42148A1C-BCA1-4D32-97DF-DF440A23DD3F}" type="presOf" srcId="{C3C9F9C3-AE2E-467D-BF06-E1F68F1321A7}" destId="{720742B2-0716-420C-B1F8-D1C5C084384D}" srcOrd="0" destOrd="0" presId="urn:microsoft.com/office/officeart/2005/8/layout/hierarchy6"/>
    <dgm:cxn modelId="{87B6621E-41F6-4CA7-BA15-A2FCCA895961}" type="presOf" srcId="{6C8B2DA9-79FC-42A2-97C3-E3037C328CA5}" destId="{E1513EA8-5F58-42D3-B11B-E98706B096A4}" srcOrd="0" destOrd="0" presId="urn:microsoft.com/office/officeart/2005/8/layout/hierarchy6"/>
    <dgm:cxn modelId="{2AAC2920-0EEC-409E-9E2E-4A9C177A4DC0}" srcId="{EBBF12BE-5D4E-460D-9A6D-69CB276CEC18}" destId="{6BE5C986-456A-46C0-8738-5B32B639DBF5}" srcOrd="0" destOrd="0" parTransId="{34795655-5E75-47E1-AEAF-C52B792D873C}" sibTransId="{79495096-C136-45A6-96DB-E4B6AAE9BA58}"/>
    <dgm:cxn modelId="{51280B23-BC7C-429E-8D3E-87CA4BD64835}" type="presOf" srcId="{C3C9F9C3-AE2E-467D-BF06-E1F68F1321A7}" destId="{54326BF2-53B4-4E2C-94D0-ACE741BFC446}" srcOrd="1" destOrd="0" presId="urn:microsoft.com/office/officeart/2005/8/layout/hierarchy6"/>
    <dgm:cxn modelId="{62335B24-FA25-4802-B0BD-F3C049DEA6C7}" srcId="{7011E052-29DF-47AA-89FB-7BE01B3FDBF6}" destId="{07FFAA31-0E9C-4EEA-9613-FA22EA69E670}" srcOrd="4" destOrd="0" parTransId="{99F05E52-ABCB-4272-9E8A-5AD34EFABC3C}" sibTransId="{EB4B7323-D0E4-4038-A042-FE7764521C49}"/>
    <dgm:cxn modelId="{01216B25-0F83-442F-A61A-EAC494B97819}" type="presOf" srcId="{6BE5C986-456A-46C0-8738-5B32B639DBF5}" destId="{376CBB92-1EA4-4BB9-A9CC-2208E48EBA21}" srcOrd="0" destOrd="0" presId="urn:microsoft.com/office/officeart/2005/8/layout/hierarchy6"/>
    <dgm:cxn modelId="{61CA8928-D389-4281-BCD1-C57ECD461A2F}" type="presOf" srcId="{EDF4BA7F-A6EC-450B-A28D-1B66C28923E9}" destId="{6ABF2291-1D25-4FA7-90BB-A04256591C88}" srcOrd="0" destOrd="0" presId="urn:microsoft.com/office/officeart/2005/8/layout/hierarchy6"/>
    <dgm:cxn modelId="{95D6D22E-1027-4A3F-BC47-50A35E5BC1B2}" srcId="{8A62261B-8F5B-47EE-AC6C-B5CBFF41579C}" destId="{6C8B2DA9-79FC-42A2-97C3-E3037C328CA5}" srcOrd="0" destOrd="0" parTransId="{4A9885BB-26C5-4A8B-8CE0-6E48334E6BBB}" sibTransId="{AA81028A-7C9A-47F7-91C6-ECA478D9D5C8}"/>
    <dgm:cxn modelId="{56A35140-44BB-4687-B242-9DDFC338169F}" type="presOf" srcId="{7EF46DF5-E5BA-48C1-B46E-DCC337136A2E}" destId="{0A5DF87A-452A-4AF4-BA8E-A40DDF2EDC4A}" srcOrd="0" destOrd="0" presId="urn:microsoft.com/office/officeart/2005/8/layout/hierarchy6"/>
    <dgm:cxn modelId="{3F4B234A-1ABF-4405-A4B8-EF03850D45E5}" srcId="{7011E052-29DF-47AA-89FB-7BE01B3FDBF6}" destId="{C3C9F9C3-AE2E-467D-BF06-E1F68F1321A7}" srcOrd="1" destOrd="0" parTransId="{1D66CCEA-4839-493E-8831-35D32742257D}" sibTransId="{1BCD8579-AF0E-462B-AF35-DE2CF8F069E2}"/>
    <dgm:cxn modelId="{7BD8F96B-2D80-48CF-916A-E287E33026F4}" srcId="{8A62261B-8F5B-47EE-AC6C-B5CBFF41579C}" destId="{EBBF12BE-5D4E-460D-9A6D-69CB276CEC18}" srcOrd="1" destOrd="0" parTransId="{3ADC3494-BD0B-4928-BDE6-7DB9BBF31C87}" sibTransId="{9C904DB7-8B57-4291-A828-4DCDF4C14890}"/>
    <dgm:cxn modelId="{AADE6E53-F4C1-49A3-BD9C-E4C3C3CC7D30}" type="presOf" srcId="{37C5C5C4-B254-4FD8-B8C9-BAA2138F38EC}" destId="{8F8DDE0F-F54C-4FE7-968C-2B26C4DD8E0B}" srcOrd="0" destOrd="0" presId="urn:microsoft.com/office/officeart/2005/8/layout/hierarchy6"/>
    <dgm:cxn modelId="{BCBCC777-6C92-4F12-A189-F9CFA02E7615}" srcId="{6C8B2DA9-79FC-42A2-97C3-E3037C328CA5}" destId="{07A42CD7-A09B-440B-B78E-0EB47FF46DEE}" srcOrd="1" destOrd="0" parTransId="{3BB321C7-24F6-48BF-8DE1-978A1C447E23}" sibTransId="{5CA7B6A8-F89F-4C51-B755-1CAD26DF9E52}"/>
    <dgm:cxn modelId="{C6D26587-CC9F-4862-B48E-30F259D0F15F}" type="presOf" srcId="{7011E052-29DF-47AA-89FB-7BE01B3FDBF6}" destId="{8B4EBF6D-EDFF-44EB-866C-0A276830A0FF}" srcOrd="0" destOrd="0" presId="urn:microsoft.com/office/officeart/2005/8/layout/hierarchy6"/>
    <dgm:cxn modelId="{2023C08E-9C4F-4051-9277-B8D6DF67FDF3}" type="presOf" srcId="{4A9885BB-26C5-4A8B-8CE0-6E48334E6BBB}" destId="{5EABC7B9-6370-49D6-B5CF-04F3EB858530}" srcOrd="0" destOrd="0" presId="urn:microsoft.com/office/officeart/2005/8/layout/hierarchy6"/>
    <dgm:cxn modelId="{4975739E-F71F-4B96-B9F0-6402B67D0CCF}" type="presOf" srcId="{07FFAA31-0E9C-4EEA-9613-FA22EA69E670}" destId="{4E689567-5EAF-449B-869C-8DBA303C116D}" srcOrd="1" destOrd="0" presId="urn:microsoft.com/office/officeart/2005/8/layout/hierarchy6"/>
    <dgm:cxn modelId="{7B866AAA-99CE-4A57-85CB-12AD97316764}" type="presOf" srcId="{37C5C5C4-B254-4FD8-B8C9-BAA2138F38EC}" destId="{0058C962-44B1-439D-9EAC-C9F2C76A9D07}" srcOrd="1" destOrd="0" presId="urn:microsoft.com/office/officeart/2005/8/layout/hierarchy6"/>
    <dgm:cxn modelId="{DBE621B2-C5D7-4CB5-854B-7E870A7DC8F5}" type="presOf" srcId="{EBBF12BE-5D4E-460D-9A6D-69CB276CEC18}" destId="{4E52E5BF-8A64-4B35-B45B-D2DFB81AFC17}" srcOrd="0" destOrd="0" presId="urn:microsoft.com/office/officeart/2005/8/layout/hierarchy6"/>
    <dgm:cxn modelId="{78B10FB4-5041-46CA-B65D-78D8C6B5FB9D}" type="presOf" srcId="{3BB321C7-24F6-48BF-8DE1-978A1C447E23}" destId="{BFB08907-3427-4B91-B1CF-E857F3CC6B73}" srcOrd="0" destOrd="0" presId="urn:microsoft.com/office/officeart/2005/8/layout/hierarchy6"/>
    <dgm:cxn modelId="{1F2969B8-8512-4334-ADD8-D08E7B280E62}" type="presOf" srcId="{34795655-5E75-47E1-AEAF-C52B792D873C}" destId="{1ED8009F-5DFC-4620-8768-372CBA5EDFBC}" srcOrd="0" destOrd="0" presId="urn:microsoft.com/office/officeart/2005/8/layout/hierarchy6"/>
    <dgm:cxn modelId="{68AB94B9-CEDB-4019-A428-C5A0333595FD}" srcId="{7011E052-29DF-47AA-89FB-7BE01B3FDBF6}" destId="{8A62261B-8F5B-47EE-AC6C-B5CBFF41579C}" srcOrd="0" destOrd="0" parTransId="{CFF5BF39-6F86-473E-A395-98B8E723CD97}" sibTransId="{543CA5C7-4F02-434E-BEB4-635044ACB39E}"/>
    <dgm:cxn modelId="{0BF275C0-7210-48A9-8FD7-04E606B98AD4}" type="presOf" srcId="{3ADC3494-BD0B-4928-BDE6-7DB9BBF31C87}" destId="{E4645C2B-DBFC-4FE5-9EAE-A24E0F3EA429}" srcOrd="0" destOrd="0" presId="urn:microsoft.com/office/officeart/2005/8/layout/hierarchy6"/>
    <dgm:cxn modelId="{BC33D7D5-A1A4-4523-8BF9-0DD6C15C3A90}" type="presOf" srcId="{07A42CD7-A09B-440B-B78E-0EB47FF46DEE}" destId="{343111B4-2B23-41A8-B22D-9EDFB184ECA0}" srcOrd="0" destOrd="0" presId="urn:microsoft.com/office/officeart/2005/8/layout/hierarchy6"/>
    <dgm:cxn modelId="{D9CE50D8-A434-402B-9449-31C08387B5DF}" type="presOf" srcId="{9D2FE98E-4160-4072-A5D9-2E8501F42578}" destId="{6FD8BB85-A563-41B7-8BA6-5580CC8F0A48}" srcOrd="0" destOrd="0" presId="urn:microsoft.com/office/officeart/2005/8/layout/hierarchy6"/>
    <dgm:cxn modelId="{D6F887E9-48A3-4401-835E-CBB7DE7516A0}" srcId="{7011E052-29DF-47AA-89FB-7BE01B3FDBF6}" destId="{EDF4BA7F-A6EC-450B-A28D-1B66C28923E9}" srcOrd="3" destOrd="0" parTransId="{DE2CECBB-8DDD-4E42-B167-F8B892E237DB}" sibTransId="{73742391-B08B-42FC-8A16-84EB13051C5D}"/>
    <dgm:cxn modelId="{D09F6DEA-A48A-4611-A1BD-5D8679972867}" srcId="{7011E052-29DF-47AA-89FB-7BE01B3FDBF6}" destId="{37C5C5C4-B254-4FD8-B8C9-BAA2138F38EC}" srcOrd="2" destOrd="0" parTransId="{D6576701-596A-4609-9BA8-A08A27052E6F}" sibTransId="{1FA52B54-374B-4D17-88F7-491885A1966E}"/>
    <dgm:cxn modelId="{C2B94FF0-A3E7-4242-A3FA-FEA58CB8E67C}" srcId="{6C8B2DA9-79FC-42A2-97C3-E3037C328CA5}" destId="{7EF46DF5-E5BA-48C1-B46E-DCC337136A2E}" srcOrd="0" destOrd="0" parTransId="{9D2FE98E-4160-4072-A5D9-2E8501F42578}" sibTransId="{3CBFF379-ABCE-4A41-BDEF-5E5F48E5B636}"/>
    <dgm:cxn modelId="{95C69F38-69CC-464C-99B7-6B20D1C2AE88}" type="presParOf" srcId="{8B4EBF6D-EDFF-44EB-866C-0A276830A0FF}" destId="{A4942704-38EE-4F79-93B6-D130F83CFE7B}" srcOrd="0" destOrd="0" presId="urn:microsoft.com/office/officeart/2005/8/layout/hierarchy6"/>
    <dgm:cxn modelId="{17E1A5FF-61EF-4EBC-AD44-A5021A777C11}" type="presParOf" srcId="{A4942704-38EE-4F79-93B6-D130F83CFE7B}" destId="{84A37620-1184-439F-A72D-F7AF998F3172}" srcOrd="0" destOrd="0" presId="urn:microsoft.com/office/officeart/2005/8/layout/hierarchy6"/>
    <dgm:cxn modelId="{C17B64E3-E4D0-4F58-B882-BB1D80DC5ED3}" type="presParOf" srcId="{A4942704-38EE-4F79-93B6-D130F83CFE7B}" destId="{B4F46E99-1FDC-4E77-B6EA-94F4AE3F7227}" srcOrd="1" destOrd="0" presId="urn:microsoft.com/office/officeart/2005/8/layout/hierarchy6"/>
    <dgm:cxn modelId="{A248F093-5BB8-4092-966A-E7B548D7B7DE}" type="presParOf" srcId="{B4F46E99-1FDC-4E77-B6EA-94F4AE3F7227}" destId="{DC1A2873-4D3D-418C-BCBE-0FD7EFDB8B58}" srcOrd="0" destOrd="0" presId="urn:microsoft.com/office/officeart/2005/8/layout/hierarchy6"/>
    <dgm:cxn modelId="{1EB830E9-7747-415E-B535-193F0F426D4E}" type="presParOf" srcId="{DC1A2873-4D3D-418C-BCBE-0FD7EFDB8B58}" destId="{0904E7B5-2A46-41D3-9AD6-56683BFDA062}" srcOrd="0" destOrd="0" presId="urn:microsoft.com/office/officeart/2005/8/layout/hierarchy6"/>
    <dgm:cxn modelId="{B230E513-5159-4C89-8FC5-E1520931B035}" type="presParOf" srcId="{DC1A2873-4D3D-418C-BCBE-0FD7EFDB8B58}" destId="{5D53D993-10D7-4B5E-B3F3-C390E918FE0F}" srcOrd="1" destOrd="0" presId="urn:microsoft.com/office/officeart/2005/8/layout/hierarchy6"/>
    <dgm:cxn modelId="{6A17CF60-FD56-490A-A91F-F19B2D3C9B32}" type="presParOf" srcId="{5D53D993-10D7-4B5E-B3F3-C390E918FE0F}" destId="{5EABC7B9-6370-49D6-B5CF-04F3EB858530}" srcOrd="0" destOrd="0" presId="urn:microsoft.com/office/officeart/2005/8/layout/hierarchy6"/>
    <dgm:cxn modelId="{BE84C83B-80E0-466B-AC8D-67AD90542D73}" type="presParOf" srcId="{5D53D993-10D7-4B5E-B3F3-C390E918FE0F}" destId="{2D131367-53B4-4F6D-92FA-FD309D9D03F8}" srcOrd="1" destOrd="0" presId="urn:microsoft.com/office/officeart/2005/8/layout/hierarchy6"/>
    <dgm:cxn modelId="{04986794-CF20-4BF5-AD32-08C29D0C7DB3}" type="presParOf" srcId="{2D131367-53B4-4F6D-92FA-FD309D9D03F8}" destId="{E1513EA8-5F58-42D3-B11B-E98706B096A4}" srcOrd="0" destOrd="0" presId="urn:microsoft.com/office/officeart/2005/8/layout/hierarchy6"/>
    <dgm:cxn modelId="{1640BF1E-949D-494F-BB29-BB6DD9F47AFD}" type="presParOf" srcId="{2D131367-53B4-4F6D-92FA-FD309D9D03F8}" destId="{4F55D048-601B-4D74-80F5-A8B997ECCD9D}" srcOrd="1" destOrd="0" presId="urn:microsoft.com/office/officeart/2005/8/layout/hierarchy6"/>
    <dgm:cxn modelId="{054E7B9B-CC01-4A4E-8429-CE988BDBDFE9}" type="presParOf" srcId="{4F55D048-601B-4D74-80F5-A8B997ECCD9D}" destId="{6FD8BB85-A563-41B7-8BA6-5580CC8F0A48}" srcOrd="0" destOrd="0" presId="urn:microsoft.com/office/officeart/2005/8/layout/hierarchy6"/>
    <dgm:cxn modelId="{7BC660C0-0553-4704-A9D6-38A744C60B13}" type="presParOf" srcId="{4F55D048-601B-4D74-80F5-A8B997ECCD9D}" destId="{0C5CCE35-D6FB-4EE0-8443-F02B904178B6}" srcOrd="1" destOrd="0" presId="urn:microsoft.com/office/officeart/2005/8/layout/hierarchy6"/>
    <dgm:cxn modelId="{A0E2AA7B-94CC-4698-9F63-72A32397A054}" type="presParOf" srcId="{0C5CCE35-D6FB-4EE0-8443-F02B904178B6}" destId="{0A5DF87A-452A-4AF4-BA8E-A40DDF2EDC4A}" srcOrd="0" destOrd="0" presId="urn:microsoft.com/office/officeart/2005/8/layout/hierarchy6"/>
    <dgm:cxn modelId="{5B6C60C8-4B63-4778-9A68-52CB72A500A1}" type="presParOf" srcId="{0C5CCE35-D6FB-4EE0-8443-F02B904178B6}" destId="{F1A1DAAC-F93B-4984-AA2C-75F708C74946}" srcOrd="1" destOrd="0" presId="urn:microsoft.com/office/officeart/2005/8/layout/hierarchy6"/>
    <dgm:cxn modelId="{1DD2FAB5-BD84-4ED5-8950-853884305676}" type="presParOf" srcId="{4F55D048-601B-4D74-80F5-A8B997ECCD9D}" destId="{BFB08907-3427-4B91-B1CF-E857F3CC6B73}" srcOrd="2" destOrd="0" presId="urn:microsoft.com/office/officeart/2005/8/layout/hierarchy6"/>
    <dgm:cxn modelId="{764E0A14-A77D-4467-9147-1E9B9FE3FFB6}" type="presParOf" srcId="{4F55D048-601B-4D74-80F5-A8B997ECCD9D}" destId="{3890FF98-7A6D-4C50-B344-C3D7260F9C9D}" srcOrd="3" destOrd="0" presId="urn:microsoft.com/office/officeart/2005/8/layout/hierarchy6"/>
    <dgm:cxn modelId="{4D344F50-A1A6-4B28-8A1D-5B6153CCCA69}" type="presParOf" srcId="{3890FF98-7A6D-4C50-B344-C3D7260F9C9D}" destId="{343111B4-2B23-41A8-B22D-9EDFB184ECA0}" srcOrd="0" destOrd="0" presId="urn:microsoft.com/office/officeart/2005/8/layout/hierarchy6"/>
    <dgm:cxn modelId="{6F08637C-8AA4-41B1-99A6-D8FA2B31B389}" type="presParOf" srcId="{3890FF98-7A6D-4C50-B344-C3D7260F9C9D}" destId="{46686EA5-979D-4B56-B110-355F090BDED8}" srcOrd="1" destOrd="0" presId="urn:microsoft.com/office/officeart/2005/8/layout/hierarchy6"/>
    <dgm:cxn modelId="{5DB45D7A-6984-4CF0-B95C-F2FF11AA77DD}" type="presParOf" srcId="{5D53D993-10D7-4B5E-B3F3-C390E918FE0F}" destId="{E4645C2B-DBFC-4FE5-9EAE-A24E0F3EA429}" srcOrd="2" destOrd="0" presId="urn:microsoft.com/office/officeart/2005/8/layout/hierarchy6"/>
    <dgm:cxn modelId="{D6124A2D-453E-40BC-8620-ECEE2DEEC2BE}" type="presParOf" srcId="{5D53D993-10D7-4B5E-B3F3-C390E918FE0F}" destId="{6CD8F714-C86B-470F-A3C7-0BE9B6529E43}" srcOrd="3" destOrd="0" presId="urn:microsoft.com/office/officeart/2005/8/layout/hierarchy6"/>
    <dgm:cxn modelId="{B0EA4504-69AF-4D28-90C5-8D2B0F690917}" type="presParOf" srcId="{6CD8F714-C86B-470F-A3C7-0BE9B6529E43}" destId="{4E52E5BF-8A64-4B35-B45B-D2DFB81AFC17}" srcOrd="0" destOrd="0" presId="urn:microsoft.com/office/officeart/2005/8/layout/hierarchy6"/>
    <dgm:cxn modelId="{DDCF77A0-2F55-42E7-AC27-D60FE85BBB06}" type="presParOf" srcId="{6CD8F714-C86B-470F-A3C7-0BE9B6529E43}" destId="{64B4D6AB-CD20-4045-93A0-A1496722C0DB}" srcOrd="1" destOrd="0" presId="urn:microsoft.com/office/officeart/2005/8/layout/hierarchy6"/>
    <dgm:cxn modelId="{EC4BE3E9-3176-4219-B28C-A6E725F15F94}" type="presParOf" srcId="{64B4D6AB-CD20-4045-93A0-A1496722C0DB}" destId="{1ED8009F-5DFC-4620-8768-372CBA5EDFBC}" srcOrd="0" destOrd="0" presId="urn:microsoft.com/office/officeart/2005/8/layout/hierarchy6"/>
    <dgm:cxn modelId="{4507EE61-D718-4570-8D3C-01432A59BC2E}" type="presParOf" srcId="{64B4D6AB-CD20-4045-93A0-A1496722C0DB}" destId="{EFDFD115-82F7-4168-B149-2494CAE6A3D3}" srcOrd="1" destOrd="0" presId="urn:microsoft.com/office/officeart/2005/8/layout/hierarchy6"/>
    <dgm:cxn modelId="{D70FCF76-9AAF-4A2C-9B90-7E9D48FD4FDC}" type="presParOf" srcId="{EFDFD115-82F7-4168-B149-2494CAE6A3D3}" destId="{376CBB92-1EA4-4BB9-A9CC-2208E48EBA21}" srcOrd="0" destOrd="0" presId="urn:microsoft.com/office/officeart/2005/8/layout/hierarchy6"/>
    <dgm:cxn modelId="{EA39C569-35AC-4194-8B8D-0EF210A03D76}" type="presParOf" srcId="{EFDFD115-82F7-4168-B149-2494CAE6A3D3}" destId="{9F75419C-9ECC-41DC-A484-6ACA9575E3CF}" srcOrd="1" destOrd="0" presId="urn:microsoft.com/office/officeart/2005/8/layout/hierarchy6"/>
    <dgm:cxn modelId="{610F791A-2563-4832-83D0-3E44043916B2}" type="presParOf" srcId="{8B4EBF6D-EDFF-44EB-866C-0A276830A0FF}" destId="{9ED6B012-1F6C-4EDD-8F8C-63FA3E84E0AD}" srcOrd="1" destOrd="0" presId="urn:microsoft.com/office/officeart/2005/8/layout/hierarchy6"/>
    <dgm:cxn modelId="{392D3288-A12F-48D1-A305-2BBD5E8B888D}" type="presParOf" srcId="{9ED6B012-1F6C-4EDD-8F8C-63FA3E84E0AD}" destId="{FEB99E07-D81C-4D66-BF4E-451E0CE5DB35}" srcOrd="0" destOrd="0" presId="urn:microsoft.com/office/officeart/2005/8/layout/hierarchy6"/>
    <dgm:cxn modelId="{A6CB8827-D364-4F0A-9B4B-EF909A728C26}" type="presParOf" srcId="{FEB99E07-D81C-4D66-BF4E-451E0CE5DB35}" destId="{720742B2-0716-420C-B1F8-D1C5C084384D}" srcOrd="0" destOrd="0" presId="urn:microsoft.com/office/officeart/2005/8/layout/hierarchy6"/>
    <dgm:cxn modelId="{040C20C8-F35F-4549-ACFA-896092F0581B}" type="presParOf" srcId="{FEB99E07-D81C-4D66-BF4E-451E0CE5DB35}" destId="{54326BF2-53B4-4E2C-94D0-ACE741BFC446}" srcOrd="1" destOrd="0" presId="urn:microsoft.com/office/officeart/2005/8/layout/hierarchy6"/>
    <dgm:cxn modelId="{597F73EC-E3D9-40BF-B77C-58DC18B02EDC}" type="presParOf" srcId="{9ED6B012-1F6C-4EDD-8F8C-63FA3E84E0AD}" destId="{F60CBA6F-A738-4446-9928-58491C4E4C78}" srcOrd="1" destOrd="0" presId="urn:microsoft.com/office/officeart/2005/8/layout/hierarchy6"/>
    <dgm:cxn modelId="{57F40FF8-7F2C-46F9-8CD7-97E522D208CB}" type="presParOf" srcId="{F60CBA6F-A738-4446-9928-58491C4E4C78}" destId="{EEA6EC7F-F53B-4BBE-8732-F6411857D158}" srcOrd="0" destOrd="0" presId="urn:microsoft.com/office/officeart/2005/8/layout/hierarchy6"/>
    <dgm:cxn modelId="{744CFB21-EB2A-4B8F-99C8-349AFA16F507}" type="presParOf" srcId="{9ED6B012-1F6C-4EDD-8F8C-63FA3E84E0AD}" destId="{3084F8BD-A7A7-4444-95EE-6CE0B301AB47}" srcOrd="2" destOrd="0" presId="urn:microsoft.com/office/officeart/2005/8/layout/hierarchy6"/>
    <dgm:cxn modelId="{E188780F-7CAE-40FE-B33C-D330A297BA5B}" type="presParOf" srcId="{3084F8BD-A7A7-4444-95EE-6CE0B301AB47}" destId="{8F8DDE0F-F54C-4FE7-968C-2B26C4DD8E0B}" srcOrd="0" destOrd="0" presId="urn:microsoft.com/office/officeart/2005/8/layout/hierarchy6"/>
    <dgm:cxn modelId="{045F76B9-3E4D-44C6-8130-6965A472F796}" type="presParOf" srcId="{3084F8BD-A7A7-4444-95EE-6CE0B301AB47}" destId="{0058C962-44B1-439D-9EAC-C9F2C76A9D07}" srcOrd="1" destOrd="0" presId="urn:microsoft.com/office/officeart/2005/8/layout/hierarchy6"/>
    <dgm:cxn modelId="{D0C1B31E-689B-4D90-B214-D0BECE7FD0FA}" type="presParOf" srcId="{9ED6B012-1F6C-4EDD-8F8C-63FA3E84E0AD}" destId="{2065DB45-B8B1-4AAB-B99F-688BCBAC4DF3}" srcOrd="3" destOrd="0" presId="urn:microsoft.com/office/officeart/2005/8/layout/hierarchy6"/>
    <dgm:cxn modelId="{716ADC10-F696-476D-991B-3AF657BD55A7}" type="presParOf" srcId="{2065DB45-B8B1-4AAB-B99F-688BCBAC4DF3}" destId="{A30A22F8-F9E3-4A5A-B9D7-71EC69871C9C}" srcOrd="0" destOrd="0" presId="urn:microsoft.com/office/officeart/2005/8/layout/hierarchy6"/>
    <dgm:cxn modelId="{E672B074-F22C-4DAE-AFB5-5F0F844EFA58}" type="presParOf" srcId="{9ED6B012-1F6C-4EDD-8F8C-63FA3E84E0AD}" destId="{2A42DCDE-8415-4EAF-87ED-F3A581DF3686}" srcOrd="4" destOrd="0" presId="urn:microsoft.com/office/officeart/2005/8/layout/hierarchy6"/>
    <dgm:cxn modelId="{63597C3B-1273-487A-9BF5-9BB1D57B1E7C}" type="presParOf" srcId="{2A42DCDE-8415-4EAF-87ED-F3A581DF3686}" destId="{6ABF2291-1D25-4FA7-90BB-A04256591C88}" srcOrd="0" destOrd="0" presId="urn:microsoft.com/office/officeart/2005/8/layout/hierarchy6"/>
    <dgm:cxn modelId="{AF212487-B003-49F1-8944-B867A57466BB}" type="presParOf" srcId="{2A42DCDE-8415-4EAF-87ED-F3A581DF3686}" destId="{BECF537D-5BBB-4051-86D4-049016106C1D}" srcOrd="1" destOrd="0" presId="urn:microsoft.com/office/officeart/2005/8/layout/hierarchy6"/>
    <dgm:cxn modelId="{20422DB6-2C48-4B11-BE4B-7501DBA424B8}" type="presParOf" srcId="{9ED6B012-1F6C-4EDD-8F8C-63FA3E84E0AD}" destId="{120AD58F-256C-482E-926E-56A22E26F47F}" srcOrd="5" destOrd="0" presId="urn:microsoft.com/office/officeart/2005/8/layout/hierarchy6"/>
    <dgm:cxn modelId="{3E4AAEBF-2304-4EB1-91C5-BD1B8FE71A99}" type="presParOf" srcId="{120AD58F-256C-482E-926E-56A22E26F47F}" destId="{66EEA712-7003-4096-92B8-3FE1F066A25B}" srcOrd="0" destOrd="0" presId="urn:microsoft.com/office/officeart/2005/8/layout/hierarchy6"/>
    <dgm:cxn modelId="{5AF083F0-CB47-479B-B426-4C89CD1DAF94}" type="presParOf" srcId="{9ED6B012-1F6C-4EDD-8F8C-63FA3E84E0AD}" destId="{74659BEC-881A-47BD-A757-817B88A9C3D5}" srcOrd="6" destOrd="0" presId="urn:microsoft.com/office/officeart/2005/8/layout/hierarchy6"/>
    <dgm:cxn modelId="{5791F6F2-1702-485E-9AE9-8742F71FB3AE}" type="presParOf" srcId="{74659BEC-881A-47BD-A757-817B88A9C3D5}" destId="{CC45B7CE-4BF2-417F-A29A-E195DE3D8FDE}" srcOrd="0" destOrd="0" presId="urn:microsoft.com/office/officeart/2005/8/layout/hierarchy6"/>
    <dgm:cxn modelId="{652B5BB2-6799-424B-81F0-66182C02EA4C}" type="presParOf" srcId="{74659BEC-881A-47BD-A757-817B88A9C3D5}" destId="{4E689567-5EAF-449B-869C-8DBA303C116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1E052-29DF-47AA-89FB-7BE01B3FDBF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A62261B-8F5B-47EE-AC6C-B5CBFF41579C}">
      <dgm:prSet phldrT="[Text]"/>
      <dgm:spPr/>
      <dgm:t>
        <a:bodyPr/>
        <a:lstStyle/>
        <a:p>
          <a:r>
            <a:rPr lang="en-US" b="1">
              <a:effectLst>
                <a:outerShdw blurRad="38100" dist="38100" dir="2700000" algn="tl">
                  <a:srgbClr val="000000">
                    <a:alpha val="43137"/>
                  </a:srgbClr>
                </a:outerShdw>
              </a:effectLst>
            </a:rPr>
            <a:t>State Medicaid Agency</a:t>
          </a:r>
        </a:p>
      </dgm:t>
    </dgm:pt>
    <dgm:pt modelId="{CFF5BF39-6F86-473E-A395-98B8E723CD97}" type="parTrans" cxnId="{68AB94B9-CEDB-4019-A428-C5A0333595FD}">
      <dgm:prSet/>
      <dgm:spPr/>
      <dgm:t>
        <a:bodyPr/>
        <a:lstStyle/>
        <a:p>
          <a:endParaRPr lang="en-US">
            <a:effectLst>
              <a:outerShdw blurRad="38100" dist="38100" dir="2700000" algn="tl">
                <a:srgbClr val="000000">
                  <a:alpha val="43137"/>
                </a:srgbClr>
              </a:outerShdw>
            </a:effectLst>
          </a:endParaRPr>
        </a:p>
      </dgm:t>
    </dgm:pt>
    <dgm:pt modelId="{543CA5C7-4F02-434E-BEB4-635044ACB39E}" type="sibTrans" cxnId="{68AB94B9-CEDB-4019-A428-C5A0333595FD}">
      <dgm:prSet/>
      <dgm:spPr/>
      <dgm:t>
        <a:bodyPr/>
        <a:lstStyle/>
        <a:p>
          <a:endParaRPr lang="en-US">
            <a:effectLst>
              <a:outerShdw blurRad="38100" dist="38100" dir="2700000" algn="tl">
                <a:srgbClr val="000000">
                  <a:alpha val="43137"/>
                </a:srgbClr>
              </a:outerShdw>
            </a:effectLst>
          </a:endParaRPr>
        </a:p>
      </dgm:t>
    </dgm:pt>
    <dgm:pt modelId="{6C8B2DA9-79FC-42A2-97C3-E3037C328CA5}">
      <dgm:prSet phldrT="[Text]"/>
      <dgm:spPr/>
      <dgm:t>
        <a:bodyPr/>
        <a:lstStyle/>
        <a:p>
          <a:r>
            <a:rPr lang="en-US" b="1">
              <a:effectLst>
                <a:outerShdw blurRad="38100" dist="38100" dir="2700000" algn="tl">
                  <a:srgbClr val="000000">
                    <a:alpha val="43137"/>
                  </a:srgbClr>
                </a:outerShdw>
              </a:effectLst>
            </a:rPr>
            <a:t>Managed Care Plan 1</a:t>
          </a:r>
        </a:p>
      </dgm:t>
    </dgm:pt>
    <dgm:pt modelId="{4A9885BB-26C5-4A8B-8CE0-6E48334E6BBB}" type="parTrans" cxnId="{95D6D22E-1027-4A3F-BC47-50A35E5BC1B2}">
      <dgm:prSet/>
      <dgm:spPr>
        <a:ln>
          <a:solidFill>
            <a:schemeClr val="accent1"/>
          </a:solidFill>
        </a:ln>
      </dgm:spPr>
      <dgm:t>
        <a:bodyPr/>
        <a:lstStyle/>
        <a:p>
          <a:endParaRPr lang="en-US">
            <a:effectLst>
              <a:outerShdw blurRad="38100" dist="38100" dir="2700000" algn="tl">
                <a:srgbClr val="000000">
                  <a:alpha val="43137"/>
                </a:srgbClr>
              </a:outerShdw>
            </a:effectLst>
          </a:endParaRPr>
        </a:p>
      </dgm:t>
    </dgm:pt>
    <dgm:pt modelId="{AA81028A-7C9A-47F7-91C6-ECA478D9D5C8}" type="sibTrans" cxnId="{95D6D22E-1027-4A3F-BC47-50A35E5BC1B2}">
      <dgm:prSet/>
      <dgm:spPr/>
      <dgm:t>
        <a:bodyPr/>
        <a:lstStyle/>
        <a:p>
          <a:endParaRPr lang="en-US">
            <a:effectLst>
              <a:outerShdw blurRad="38100" dist="38100" dir="2700000" algn="tl">
                <a:srgbClr val="000000">
                  <a:alpha val="43137"/>
                </a:srgbClr>
              </a:outerShdw>
            </a:effectLst>
          </a:endParaRPr>
        </a:p>
      </dgm:t>
    </dgm:pt>
    <dgm:pt modelId="{7EF46DF5-E5BA-48C1-B46E-DCC337136A2E}">
      <dgm:prSet phldrT="[Text]"/>
      <dgm:spPr/>
      <dgm:t>
        <a:bodyPr/>
        <a:lstStyle/>
        <a:p>
          <a:r>
            <a:rPr lang="en-US" b="1">
              <a:effectLst>
                <a:outerShdw blurRad="38100" dist="38100" dir="2700000" algn="tl">
                  <a:srgbClr val="000000">
                    <a:alpha val="43137"/>
                  </a:srgbClr>
                </a:outerShdw>
              </a:effectLst>
            </a:rPr>
            <a:t>IPA</a:t>
          </a:r>
        </a:p>
      </dgm:t>
    </dgm:pt>
    <dgm:pt modelId="{9D2FE98E-4160-4072-A5D9-2E8501F42578}" type="parTrans" cxnId="{C2B94FF0-A3E7-4242-A3FA-FEA58CB8E67C}">
      <dgm:prSet/>
      <dgm:spPr/>
      <dgm:t>
        <a:bodyPr/>
        <a:lstStyle/>
        <a:p>
          <a:endParaRPr lang="en-US">
            <a:effectLst>
              <a:outerShdw blurRad="38100" dist="38100" dir="2700000" algn="tl">
                <a:srgbClr val="000000">
                  <a:alpha val="43137"/>
                </a:srgbClr>
              </a:outerShdw>
            </a:effectLst>
          </a:endParaRPr>
        </a:p>
      </dgm:t>
    </dgm:pt>
    <dgm:pt modelId="{3CBFF379-ABCE-4A41-BDEF-5E5F48E5B636}" type="sibTrans" cxnId="{C2B94FF0-A3E7-4242-A3FA-FEA58CB8E67C}">
      <dgm:prSet/>
      <dgm:spPr/>
      <dgm:t>
        <a:bodyPr/>
        <a:lstStyle/>
        <a:p>
          <a:endParaRPr lang="en-US">
            <a:effectLst>
              <a:outerShdw blurRad="38100" dist="38100" dir="2700000" algn="tl">
                <a:srgbClr val="000000">
                  <a:alpha val="43137"/>
                </a:srgbClr>
              </a:outerShdw>
            </a:effectLst>
          </a:endParaRPr>
        </a:p>
      </dgm:t>
    </dgm:pt>
    <dgm:pt modelId="{07A42CD7-A09B-440B-B78E-0EB47FF46DEE}">
      <dgm:prSet phldrT="[Text]"/>
      <dgm:spPr/>
      <dgm:t>
        <a:bodyPr/>
        <a:lstStyle/>
        <a:p>
          <a:r>
            <a:rPr lang="en-US" b="1">
              <a:effectLst>
                <a:outerShdw blurRad="38100" dist="38100" dir="2700000" algn="tl">
                  <a:srgbClr val="000000">
                    <a:alpha val="43137"/>
                  </a:srgbClr>
                </a:outerShdw>
              </a:effectLst>
            </a:rPr>
            <a:t>Hospital</a:t>
          </a:r>
        </a:p>
      </dgm:t>
    </dgm:pt>
    <dgm:pt modelId="{3BB321C7-24F6-48BF-8DE1-978A1C447E23}" type="parTrans" cxnId="{BCBCC777-6C92-4F12-A189-F9CFA02E7615}">
      <dgm:prSet/>
      <dgm:spPr/>
      <dgm:t>
        <a:bodyPr/>
        <a:lstStyle/>
        <a:p>
          <a:endParaRPr lang="en-US">
            <a:effectLst>
              <a:outerShdw blurRad="38100" dist="38100" dir="2700000" algn="tl">
                <a:srgbClr val="000000">
                  <a:alpha val="43137"/>
                </a:srgbClr>
              </a:outerShdw>
            </a:effectLst>
          </a:endParaRPr>
        </a:p>
      </dgm:t>
    </dgm:pt>
    <dgm:pt modelId="{5CA7B6A8-F89F-4C51-B755-1CAD26DF9E52}" type="sibTrans" cxnId="{BCBCC777-6C92-4F12-A189-F9CFA02E7615}">
      <dgm:prSet/>
      <dgm:spPr/>
      <dgm:t>
        <a:bodyPr/>
        <a:lstStyle/>
        <a:p>
          <a:endParaRPr lang="en-US">
            <a:effectLst>
              <a:outerShdw blurRad="38100" dist="38100" dir="2700000" algn="tl">
                <a:srgbClr val="000000">
                  <a:alpha val="43137"/>
                </a:srgbClr>
              </a:outerShdw>
            </a:effectLst>
          </a:endParaRPr>
        </a:p>
      </dgm:t>
    </dgm:pt>
    <dgm:pt modelId="{EBBF12BE-5D4E-460D-9A6D-69CB276CEC18}">
      <dgm:prSet phldrT="[Text]"/>
      <dgm:spPr/>
      <dgm:t>
        <a:bodyPr/>
        <a:lstStyle/>
        <a:p>
          <a:r>
            <a:rPr lang="en-US" b="1">
              <a:effectLst>
                <a:outerShdw blurRad="38100" dist="38100" dir="2700000" algn="tl">
                  <a:srgbClr val="000000">
                    <a:alpha val="43137"/>
                  </a:srgbClr>
                </a:outerShdw>
              </a:effectLst>
            </a:rPr>
            <a:t>Managed Care Plan 2</a:t>
          </a:r>
        </a:p>
      </dgm:t>
    </dgm:pt>
    <dgm:pt modelId="{3ADC3494-BD0B-4928-BDE6-7DB9BBF31C87}" type="parTrans" cxnId="{7BD8F96B-2D80-48CF-916A-E287E33026F4}">
      <dgm:prSet/>
      <dgm:spPr>
        <a:ln>
          <a:solidFill>
            <a:schemeClr val="accent1"/>
          </a:solidFill>
        </a:ln>
      </dgm:spPr>
      <dgm:t>
        <a:bodyPr/>
        <a:lstStyle/>
        <a:p>
          <a:endParaRPr lang="en-US">
            <a:effectLst>
              <a:outerShdw blurRad="38100" dist="38100" dir="2700000" algn="tl">
                <a:srgbClr val="000000">
                  <a:alpha val="43137"/>
                </a:srgbClr>
              </a:outerShdw>
            </a:effectLst>
          </a:endParaRPr>
        </a:p>
      </dgm:t>
    </dgm:pt>
    <dgm:pt modelId="{9C904DB7-8B57-4291-A828-4DCDF4C14890}" type="sibTrans" cxnId="{7BD8F96B-2D80-48CF-916A-E287E33026F4}">
      <dgm:prSet/>
      <dgm:spPr/>
      <dgm:t>
        <a:bodyPr/>
        <a:lstStyle/>
        <a:p>
          <a:endParaRPr lang="en-US">
            <a:effectLst>
              <a:outerShdw blurRad="38100" dist="38100" dir="2700000" algn="tl">
                <a:srgbClr val="000000">
                  <a:alpha val="43137"/>
                </a:srgbClr>
              </a:outerShdw>
            </a:effectLst>
          </a:endParaRPr>
        </a:p>
      </dgm:t>
    </dgm:pt>
    <dgm:pt modelId="{6BE5C986-456A-46C0-8738-5B32B639DBF5}">
      <dgm:prSet phldrT="[Text]"/>
      <dgm:spPr/>
      <dgm:t>
        <a:bodyPr/>
        <a:lstStyle/>
        <a:p>
          <a:r>
            <a:rPr lang="en-US" b="1">
              <a:effectLst>
                <a:outerShdw blurRad="38100" dist="38100" dir="2700000" algn="tl">
                  <a:srgbClr val="000000">
                    <a:alpha val="43137"/>
                  </a:srgbClr>
                </a:outerShdw>
              </a:effectLst>
            </a:rPr>
            <a:t>IPA</a:t>
          </a:r>
        </a:p>
      </dgm:t>
    </dgm:pt>
    <dgm:pt modelId="{34795655-5E75-47E1-AEAF-C52B792D873C}" type="parTrans" cxnId="{2AAC2920-0EEC-409E-9E2E-4A9C177A4DC0}">
      <dgm:prSet/>
      <dgm:spPr/>
      <dgm:t>
        <a:bodyPr/>
        <a:lstStyle/>
        <a:p>
          <a:endParaRPr lang="en-US">
            <a:effectLst>
              <a:outerShdw blurRad="38100" dist="38100" dir="2700000" algn="tl">
                <a:srgbClr val="000000">
                  <a:alpha val="43137"/>
                </a:srgbClr>
              </a:outerShdw>
            </a:effectLst>
          </a:endParaRPr>
        </a:p>
      </dgm:t>
    </dgm:pt>
    <dgm:pt modelId="{79495096-C136-45A6-96DB-E4B6AAE9BA58}" type="sibTrans" cxnId="{2AAC2920-0EEC-409E-9E2E-4A9C177A4DC0}">
      <dgm:prSet/>
      <dgm:spPr/>
      <dgm:t>
        <a:bodyPr/>
        <a:lstStyle/>
        <a:p>
          <a:endParaRPr lang="en-US">
            <a:effectLst>
              <a:outerShdw blurRad="38100" dist="38100" dir="2700000" algn="tl">
                <a:srgbClr val="000000">
                  <a:alpha val="43137"/>
                </a:srgbClr>
              </a:outerShdw>
            </a:effectLst>
          </a:endParaRPr>
        </a:p>
      </dgm:t>
    </dgm:pt>
    <dgm:pt modelId="{C3C9F9C3-AE2E-467D-BF06-E1F68F1321A7}">
      <dgm:prSet phldrT="[Text]"/>
      <dgm:spPr/>
      <dgm:t>
        <a:bodyPr/>
        <a:lstStyle/>
        <a:p>
          <a:pPr algn="l"/>
          <a:r>
            <a:rPr lang="en-US" b="1" spc="-50" baseline="0">
              <a:solidFill>
                <a:schemeClr val="accent5"/>
              </a:solidFill>
              <a:effectLst/>
            </a:rPr>
            <a:t>Payer</a:t>
          </a:r>
        </a:p>
      </dgm:t>
    </dgm:pt>
    <dgm:pt modelId="{1D66CCEA-4839-493E-8831-35D32742257D}" type="parTrans" cxnId="{3F4B234A-1ABF-4405-A4B8-EF03850D45E5}">
      <dgm:prSet/>
      <dgm:spPr/>
      <dgm:t>
        <a:bodyPr/>
        <a:lstStyle/>
        <a:p>
          <a:endParaRPr lang="en-US">
            <a:effectLst>
              <a:outerShdw blurRad="38100" dist="38100" dir="2700000" algn="tl">
                <a:srgbClr val="000000">
                  <a:alpha val="43137"/>
                </a:srgbClr>
              </a:outerShdw>
            </a:effectLst>
          </a:endParaRPr>
        </a:p>
      </dgm:t>
    </dgm:pt>
    <dgm:pt modelId="{1BCD8579-AF0E-462B-AF35-DE2CF8F069E2}" type="sibTrans" cxnId="{3F4B234A-1ABF-4405-A4B8-EF03850D45E5}">
      <dgm:prSet/>
      <dgm:spPr/>
      <dgm:t>
        <a:bodyPr/>
        <a:lstStyle/>
        <a:p>
          <a:endParaRPr lang="en-US">
            <a:effectLst>
              <a:outerShdw blurRad="38100" dist="38100" dir="2700000" algn="tl">
                <a:srgbClr val="000000">
                  <a:alpha val="43137"/>
                </a:srgbClr>
              </a:outerShdw>
            </a:effectLst>
          </a:endParaRPr>
        </a:p>
      </dgm:t>
    </dgm:pt>
    <dgm:pt modelId="{37C5C5C4-B254-4FD8-B8C9-BAA2138F38EC}">
      <dgm:prSet phldrT="[Text]"/>
      <dgm:spPr/>
      <dgm:t>
        <a:bodyPr/>
        <a:lstStyle/>
        <a:p>
          <a:pPr algn="l"/>
          <a:r>
            <a:rPr lang="en-US" b="1" spc="-50" baseline="0">
              <a:solidFill>
                <a:schemeClr val="accent5"/>
              </a:solidFill>
              <a:effectLst/>
            </a:rPr>
            <a:t>Purchaser</a:t>
          </a:r>
        </a:p>
      </dgm:t>
    </dgm:pt>
    <dgm:pt modelId="{D6576701-596A-4609-9BA8-A08A27052E6F}" type="parTrans" cxnId="{D09F6DEA-A48A-4611-A1BD-5D8679972867}">
      <dgm:prSet/>
      <dgm:spPr/>
      <dgm:t>
        <a:bodyPr/>
        <a:lstStyle/>
        <a:p>
          <a:endParaRPr lang="en-US">
            <a:effectLst>
              <a:outerShdw blurRad="38100" dist="38100" dir="2700000" algn="tl">
                <a:srgbClr val="000000">
                  <a:alpha val="43137"/>
                </a:srgbClr>
              </a:outerShdw>
            </a:effectLst>
          </a:endParaRPr>
        </a:p>
      </dgm:t>
    </dgm:pt>
    <dgm:pt modelId="{1FA52B54-374B-4D17-88F7-491885A1966E}" type="sibTrans" cxnId="{D09F6DEA-A48A-4611-A1BD-5D8679972867}">
      <dgm:prSet/>
      <dgm:spPr/>
      <dgm:t>
        <a:bodyPr/>
        <a:lstStyle/>
        <a:p>
          <a:endParaRPr lang="en-US">
            <a:effectLst>
              <a:outerShdw blurRad="38100" dist="38100" dir="2700000" algn="tl">
                <a:srgbClr val="000000">
                  <a:alpha val="43137"/>
                </a:srgbClr>
              </a:outerShdw>
            </a:effectLst>
          </a:endParaRPr>
        </a:p>
      </dgm:t>
    </dgm:pt>
    <dgm:pt modelId="{EDF4BA7F-A6EC-450B-A28D-1B66C28923E9}">
      <dgm:prSet phldrT="[Text]"/>
      <dgm:spPr/>
      <dgm:t>
        <a:bodyPr/>
        <a:lstStyle/>
        <a:p>
          <a:pPr algn="l"/>
          <a:r>
            <a:rPr lang="en-US" b="1" spc="-50" baseline="0">
              <a:solidFill>
                <a:schemeClr val="accent5"/>
              </a:solidFill>
              <a:effectLst/>
            </a:rPr>
            <a:t>Provider </a:t>
          </a:r>
          <a:br>
            <a:rPr lang="en-US" b="1" spc="-50" baseline="0">
              <a:solidFill>
                <a:schemeClr val="accent5"/>
              </a:solidFill>
              <a:effectLst/>
            </a:rPr>
          </a:br>
          <a:r>
            <a:rPr lang="en-US" b="1" spc="-50" baseline="0">
              <a:solidFill>
                <a:schemeClr val="accent5"/>
              </a:solidFill>
              <a:effectLst/>
            </a:rPr>
            <a:t>Organization</a:t>
          </a:r>
        </a:p>
      </dgm:t>
    </dgm:pt>
    <dgm:pt modelId="{DE2CECBB-8DDD-4E42-B167-F8B892E237DB}" type="parTrans" cxnId="{D6F887E9-48A3-4401-835E-CBB7DE7516A0}">
      <dgm:prSet/>
      <dgm:spPr/>
      <dgm:t>
        <a:bodyPr/>
        <a:lstStyle/>
        <a:p>
          <a:endParaRPr lang="en-US">
            <a:effectLst>
              <a:outerShdw blurRad="38100" dist="38100" dir="2700000" algn="tl">
                <a:srgbClr val="000000">
                  <a:alpha val="43137"/>
                </a:srgbClr>
              </a:outerShdw>
            </a:effectLst>
          </a:endParaRPr>
        </a:p>
      </dgm:t>
    </dgm:pt>
    <dgm:pt modelId="{73742391-B08B-42FC-8A16-84EB13051C5D}" type="sibTrans" cxnId="{D6F887E9-48A3-4401-835E-CBB7DE7516A0}">
      <dgm:prSet/>
      <dgm:spPr/>
      <dgm:t>
        <a:bodyPr/>
        <a:lstStyle/>
        <a:p>
          <a:endParaRPr lang="en-US">
            <a:effectLst>
              <a:outerShdw blurRad="38100" dist="38100" dir="2700000" algn="tl">
                <a:srgbClr val="000000">
                  <a:alpha val="43137"/>
                </a:srgbClr>
              </a:outerShdw>
            </a:effectLst>
          </a:endParaRPr>
        </a:p>
      </dgm:t>
    </dgm:pt>
    <dgm:pt modelId="{07FFAA31-0E9C-4EEA-9613-FA22EA69E670}">
      <dgm:prSet phldrT="[Text]"/>
      <dgm:spPr/>
      <dgm:t>
        <a:bodyPr/>
        <a:lstStyle/>
        <a:p>
          <a:pPr marL="0" indent="0" algn="l"/>
          <a:r>
            <a:rPr lang="en-US" b="1" spc="-50" baseline="0">
              <a:solidFill>
                <a:schemeClr val="accent5"/>
              </a:solidFill>
              <a:effectLst/>
            </a:rPr>
            <a:t>Individual Providers</a:t>
          </a:r>
        </a:p>
      </dgm:t>
    </dgm:pt>
    <dgm:pt modelId="{99F05E52-ABCB-4272-9E8A-5AD34EFABC3C}" type="parTrans" cxnId="{62335B24-FA25-4802-B0BD-F3C049DEA6C7}">
      <dgm:prSet/>
      <dgm:spPr/>
      <dgm:t>
        <a:bodyPr/>
        <a:lstStyle/>
        <a:p>
          <a:endParaRPr lang="en-US"/>
        </a:p>
      </dgm:t>
    </dgm:pt>
    <dgm:pt modelId="{EB4B7323-D0E4-4038-A042-FE7764521C49}" type="sibTrans" cxnId="{62335B24-FA25-4802-B0BD-F3C049DEA6C7}">
      <dgm:prSet/>
      <dgm:spPr/>
      <dgm:t>
        <a:bodyPr/>
        <a:lstStyle/>
        <a:p>
          <a:endParaRPr lang="en-US"/>
        </a:p>
      </dgm:t>
    </dgm:pt>
    <dgm:pt modelId="{8B4EBF6D-EDFF-44EB-866C-0A276830A0FF}" type="pres">
      <dgm:prSet presAssocID="{7011E052-29DF-47AA-89FB-7BE01B3FDBF6}" presName="mainComposite" presStyleCnt="0">
        <dgm:presLayoutVars>
          <dgm:chPref val="1"/>
          <dgm:dir/>
          <dgm:animOne val="branch"/>
          <dgm:animLvl val="lvl"/>
          <dgm:resizeHandles val="exact"/>
        </dgm:presLayoutVars>
      </dgm:prSet>
      <dgm:spPr/>
    </dgm:pt>
    <dgm:pt modelId="{A4942704-38EE-4F79-93B6-D130F83CFE7B}" type="pres">
      <dgm:prSet presAssocID="{7011E052-29DF-47AA-89FB-7BE01B3FDBF6}" presName="hierFlow" presStyleCnt="0"/>
      <dgm:spPr/>
    </dgm:pt>
    <dgm:pt modelId="{84A37620-1184-439F-A72D-F7AF998F3172}" type="pres">
      <dgm:prSet presAssocID="{7011E052-29DF-47AA-89FB-7BE01B3FDBF6}" presName="firstBuf" presStyleCnt="0"/>
      <dgm:spPr/>
    </dgm:pt>
    <dgm:pt modelId="{B4F46E99-1FDC-4E77-B6EA-94F4AE3F7227}" type="pres">
      <dgm:prSet presAssocID="{7011E052-29DF-47AA-89FB-7BE01B3FDBF6}" presName="hierChild1" presStyleCnt="0">
        <dgm:presLayoutVars>
          <dgm:chPref val="1"/>
          <dgm:animOne val="branch"/>
          <dgm:animLvl val="lvl"/>
        </dgm:presLayoutVars>
      </dgm:prSet>
      <dgm:spPr/>
    </dgm:pt>
    <dgm:pt modelId="{DC1A2873-4D3D-418C-BCBE-0FD7EFDB8B58}" type="pres">
      <dgm:prSet presAssocID="{8A62261B-8F5B-47EE-AC6C-B5CBFF41579C}" presName="Name14" presStyleCnt="0"/>
      <dgm:spPr/>
    </dgm:pt>
    <dgm:pt modelId="{0904E7B5-2A46-41D3-9AD6-56683BFDA062}" type="pres">
      <dgm:prSet presAssocID="{8A62261B-8F5B-47EE-AC6C-B5CBFF41579C}" presName="level1Shape" presStyleLbl="node0" presStyleIdx="0" presStyleCnt="1" custLinFactNeighborY="-9982">
        <dgm:presLayoutVars>
          <dgm:chPref val="3"/>
        </dgm:presLayoutVars>
      </dgm:prSet>
      <dgm:spPr/>
    </dgm:pt>
    <dgm:pt modelId="{5D53D993-10D7-4B5E-B3F3-C390E918FE0F}" type="pres">
      <dgm:prSet presAssocID="{8A62261B-8F5B-47EE-AC6C-B5CBFF41579C}" presName="hierChild2" presStyleCnt="0"/>
      <dgm:spPr/>
    </dgm:pt>
    <dgm:pt modelId="{5EABC7B9-6370-49D6-B5CF-04F3EB858530}" type="pres">
      <dgm:prSet presAssocID="{4A9885BB-26C5-4A8B-8CE0-6E48334E6BBB}" presName="Name19" presStyleLbl="parChTrans1D2" presStyleIdx="0" presStyleCnt="2"/>
      <dgm:spPr/>
    </dgm:pt>
    <dgm:pt modelId="{2D131367-53B4-4F6D-92FA-FD309D9D03F8}" type="pres">
      <dgm:prSet presAssocID="{6C8B2DA9-79FC-42A2-97C3-E3037C328CA5}" presName="Name21" presStyleCnt="0"/>
      <dgm:spPr/>
    </dgm:pt>
    <dgm:pt modelId="{E1513EA8-5F58-42D3-B11B-E98706B096A4}" type="pres">
      <dgm:prSet presAssocID="{6C8B2DA9-79FC-42A2-97C3-E3037C328CA5}" presName="level2Shape" presStyleLbl="node2" presStyleIdx="0" presStyleCnt="2" custLinFactNeighborY="-21390"/>
      <dgm:spPr/>
    </dgm:pt>
    <dgm:pt modelId="{4F55D048-601B-4D74-80F5-A8B997ECCD9D}" type="pres">
      <dgm:prSet presAssocID="{6C8B2DA9-79FC-42A2-97C3-E3037C328CA5}" presName="hierChild3" presStyleCnt="0"/>
      <dgm:spPr/>
    </dgm:pt>
    <dgm:pt modelId="{6FD8BB85-A563-41B7-8BA6-5580CC8F0A48}" type="pres">
      <dgm:prSet presAssocID="{9D2FE98E-4160-4072-A5D9-2E8501F42578}" presName="Name19" presStyleLbl="parChTrans1D3" presStyleIdx="0" presStyleCnt="3"/>
      <dgm:spPr/>
    </dgm:pt>
    <dgm:pt modelId="{0C5CCE35-D6FB-4EE0-8443-F02B904178B6}" type="pres">
      <dgm:prSet presAssocID="{7EF46DF5-E5BA-48C1-B46E-DCC337136A2E}" presName="Name21" presStyleCnt="0"/>
      <dgm:spPr/>
    </dgm:pt>
    <dgm:pt modelId="{0A5DF87A-452A-4AF4-BA8E-A40DDF2EDC4A}" type="pres">
      <dgm:prSet presAssocID="{7EF46DF5-E5BA-48C1-B46E-DCC337136A2E}" presName="level2Shape" presStyleLbl="node3" presStyleIdx="0" presStyleCnt="3" custLinFactNeighborX="22330" custLinFactNeighborY="-38502"/>
      <dgm:spPr/>
    </dgm:pt>
    <dgm:pt modelId="{F1A1DAAC-F93B-4984-AA2C-75F708C74946}" type="pres">
      <dgm:prSet presAssocID="{7EF46DF5-E5BA-48C1-B46E-DCC337136A2E}" presName="hierChild3" presStyleCnt="0"/>
      <dgm:spPr/>
    </dgm:pt>
    <dgm:pt modelId="{BFB08907-3427-4B91-B1CF-E857F3CC6B73}" type="pres">
      <dgm:prSet presAssocID="{3BB321C7-24F6-48BF-8DE1-978A1C447E23}" presName="Name19" presStyleLbl="parChTrans1D3" presStyleIdx="1" presStyleCnt="3"/>
      <dgm:spPr/>
    </dgm:pt>
    <dgm:pt modelId="{3890FF98-7A6D-4C50-B344-C3D7260F9C9D}" type="pres">
      <dgm:prSet presAssocID="{07A42CD7-A09B-440B-B78E-0EB47FF46DEE}" presName="Name21" presStyleCnt="0"/>
      <dgm:spPr/>
    </dgm:pt>
    <dgm:pt modelId="{343111B4-2B23-41A8-B22D-9EDFB184ECA0}" type="pres">
      <dgm:prSet presAssocID="{07A42CD7-A09B-440B-B78E-0EB47FF46DEE}" presName="level2Shape" presStyleLbl="node3" presStyleIdx="1" presStyleCnt="3" custLinFactNeighborX="12180" custLinFactNeighborY="-38502"/>
      <dgm:spPr/>
    </dgm:pt>
    <dgm:pt modelId="{46686EA5-979D-4B56-B110-355F090BDED8}" type="pres">
      <dgm:prSet presAssocID="{07A42CD7-A09B-440B-B78E-0EB47FF46DEE}" presName="hierChild3" presStyleCnt="0"/>
      <dgm:spPr/>
    </dgm:pt>
    <dgm:pt modelId="{E4645C2B-DBFC-4FE5-9EAE-A24E0F3EA429}" type="pres">
      <dgm:prSet presAssocID="{3ADC3494-BD0B-4928-BDE6-7DB9BBF31C87}" presName="Name19" presStyleLbl="parChTrans1D2" presStyleIdx="1" presStyleCnt="2"/>
      <dgm:spPr/>
    </dgm:pt>
    <dgm:pt modelId="{6CD8F714-C86B-470F-A3C7-0BE9B6529E43}" type="pres">
      <dgm:prSet presAssocID="{EBBF12BE-5D4E-460D-9A6D-69CB276CEC18}" presName="Name21" presStyleCnt="0"/>
      <dgm:spPr/>
    </dgm:pt>
    <dgm:pt modelId="{4E52E5BF-8A64-4B35-B45B-D2DFB81AFC17}" type="pres">
      <dgm:prSet presAssocID="{EBBF12BE-5D4E-460D-9A6D-69CB276CEC18}" presName="level2Shape" presStyleLbl="node2" presStyleIdx="1" presStyleCnt="2" custLinFactNeighborY="-19964"/>
      <dgm:spPr/>
    </dgm:pt>
    <dgm:pt modelId="{64B4D6AB-CD20-4045-93A0-A1496722C0DB}" type="pres">
      <dgm:prSet presAssocID="{EBBF12BE-5D4E-460D-9A6D-69CB276CEC18}" presName="hierChild3" presStyleCnt="0"/>
      <dgm:spPr/>
    </dgm:pt>
    <dgm:pt modelId="{1ED8009F-5DFC-4620-8768-372CBA5EDFBC}" type="pres">
      <dgm:prSet presAssocID="{34795655-5E75-47E1-AEAF-C52B792D873C}" presName="Name19" presStyleLbl="parChTrans1D3" presStyleIdx="2" presStyleCnt="3"/>
      <dgm:spPr/>
    </dgm:pt>
    <dgm:pt modelId="{EFDFD115-82F7-4168-B149-2494CAE6A3D3}" type="pres">
      <dgm:prSet presAssocID="{6BE5C986-456A-46C0-8738-5B32B639DBF5}" presName="Name21" presStyleCnt="0"/>
      <dgm:spPr/>
    </dgm:pt>
    <dgm:pt modelId="{376CBB92-1EA4-4BB9-A9CC-2208E48EBA21}" type="pres">
      <dgm:prSet presAssocID="{6BE5C986-456A-46C0-8738-5B32B639DBF5}" presName="level2Shape" presStyleLbl="node3" presStyleIdx="2" presStyleCnt="3" custLinFactNeighborY="-37706"/>
      <dgm:spPr/>
    </dgm:pt>
    <dgm:pt modelId="{9F75419C-9ECC-41DC-A484-6ACA9575E3CF}" type="pres">
      <dgm:prSet presAssocID="{6BE5C986-456A-46C0-8738-5B32B639DBF5}" presName="hierChild3" presStyleCnt="0"/>
      <dgm:spPr/>
    </dgm:pt>
    <dgm:pt modelId="{9ED6B012-1F6C-4EDD-8F8C-63FA3E84E0AD}" type="pres">
      <dgm:prSet presAssocID="{7011E052-29DF-47AA-89FB-7BE01B3FDBF6}" presName="bgShapesFlow" presStyleCnt="0"/>
      <dgm:spPr/>
    </dgm:pt>
    <dgm:pt modelId="{FEB99E07-D81C-4D66-BF4E-451E0CE5DB35}" type="pres">
      <dgm:prSet presAssocID="{C3C9F9C3-AE2E-467D-BF06-E1F68F1321A7}" presName="rectComp" presStyleCnt="0"/>
      <dgm:spPr/>
    </dgm:pt>
    <dgm:pt modelId="{720742B2-0716-420C-B1F8-D1C5C084384D}" type="pres">
      <dgm:prSet presAssocID="{C3C9F9C3-AE2E-467D-BF06-E1F68F1321A7}" presName="bgRect" presStyleLbl="bgShp" presStyleIdx="0" presStyleCnt="4"/>
      <dgm:spPr/>
    </dgm:pt>
    <dgm:pt modelId="{54326BF2-53B4-4E2C-94D0-ACE741BFC446}" type="pres">
      <dgm:prSet presAssocID="{C3C9F9C3-AE2E-467D-BF06-E1F68F1321A7}" presName="bgRectTx" presStyleLbl="bgShp" presStyleIdx="0" presStyleCnt="4">
        <dgm:presLayoutVars>
          <dgm:bulletEnabled val="1"/>
        </dgm:presLayoutVars>
      </dgm:prSet>
      <dgm:spPr/>
    </dgm:pt>
    <dgm:pt modelId="{F60CBA6F-A738-4446-9928-58491C4E4C78}" type="pres">
      <dgm:prSet presAssocID="{C3C9F9C3-AE2E-467D-BF06-E1F68F1321A7}" presName="spComp" presStyleCnt="0"/>
      <dgm:spPr/>
    </dgm:pt>
    <dgm:pt modelId="{EEA6EC7F-F53B-4BBE-8732-F6411857D158}" type="pres">
      <dgm:prSet presAssocID="{C3C9F9C3-AE2E-467D-BF06-E1F68F1321A7}" presName="vSp" presStyleCnt="0"/>
      <dgm:spPr/>
    </dgm:pt>
    <dgm:pt modelId="{3084F8BD-A7A7-4444-95EE-6CE0B301AB47}" type="pres">
      <dgm:prSet presAssocID="{37C5C5C4-B254-4FD8-B8C9-BAA2138F38EC}" presName="rectComp" presStyleCnt="0"/>
      <dgm:spPr/>
    </dgm:pt>
    <dgm:pt modelId="{8F8DDE0F-F54C-4FE7-968C-2B26C4DD8E0B}" type="pres">
      <dgm:prSet presAssocID="{37C5C5C4-B254-4FD8-B8C9-BAA2138F38EC}" presName="bgRect" presStyleLbl="bgShp" presStyleIdx="1" presStyleCnt="4"/>
      <dgm:spPr/>
    </dgm:pt>
    <dgm:pt modelId="{0058C962-44B1-439D-9EAC-C9F2C76A9D07}" type="pres">
      <dgm:prSet presAssocID="{37C5C5C4-B254-4FD8-B8C9-BAA2138F38EC}" presName="bgRectTx" presStyleLbl="bgShp" presStyleIdx="1" presStyleCnt="4">
        <dgm:presLayoutVars>
          <dgm:bulletEnabled val="1"/>
        </dgm:presLayoutVars>
      </dgm:prSet>
      <dgm:spPr/>
    </dgm:pt>
    <dgm:pt modelId="{2065DB45-B8B1-4AAB-B99F-688BCBAC4DF3}" type="pres">
      <dgm:prSet presAssocID="{37C5C5C4-B254-4FD8-B8C9-BAA2138F38EC}" presName="spComp" presStyleCnt="0"/>
      <dgm:spPr/>
    </dgm:pt>
    <dgm:pt modelId="{A30A22F8-F9E3-4A5A-B9D7-71EC69871C9C}" type="pres">
      <dgm:prSet presAssocID="{37C5C5C4-B254-4FD8-B8C9-BAA2138F38EC}" presName="vSp" presStyleCnt="0"/>
      <dgm:spPr/>
    </dgm:pt>
    <dgm:pt modelId="{2A42DCDE-8415-4EAF-87ED-F3A581DF3686}" type="pres">
      <dgm:prSet presAssocID="{EDF4BA7F-A6EC-450B-A28D-1B66C28923E9}" presName="rectComp" presStyleCnt="0"/>
      <dgm:spPr/>
    </dgm:pt>
    <dgm:pt modelId="{6ABF2291-1D25-4FA7-90BB-A04256591C88}" type="pres">
      <dgm:prSet presAssocID="{EDF4BA7F-A6EC-450B-A28D-1B66C28923E9}" presName="bgRect" presStyleLbl="bgShp" presStyleIdx="2" presStyleCnt="4" custLinFactNeighborY="-1859"/>
      <dgm:spPr/>
    </dgm:pt>
    <dgm:pt modelId="{BECF537D-5BBB-4051-86D4-049016106C1D}" type="pres">
      <dgm:prSet presAssocID="{EDF4BA7F-A6EC-450B-A28D-1B66C28923E9}" presName="bgRectTx" presStyleLbl="bgShp" presStyleIdx="2" presStyleCnt="4">
        <dgm:presLayoutVars>
          <dgm:bulletEnabled val="1"/>
        </dgm:presLayoutVars>
      </dgm:prSet>
      <dgm:spPr/>
    </dgm:pt>
    <dgm:pt modelId="{120AD58F-256C-482E-926E-56A22E26F47F}" type="pres">
      <dgm:prSet presAssocID="{EDF4BA7F-A6EC-450B-A28D-1B66C28923E9}" presName="spComp" presStyleCnt="0"/>
      <dgm:spPr/>
    </dgm:pt>
    <dgm:pt modelId="{66EEA712-7003-4096-92B8-3FE1F066A25B}" type="pres">
      <dgm:prSet presAssocID="{EDF4BA7F-A6EC-450B-A28D-1B66C28923E9}" presName="vSp" presStyleCnt="0"/>
      <dgm:spPr/>
    </dgm:pt>
    <dgm:pt modelId="{74659BEC-881A-47BD-A757-817B88A9C3D5}" type="pres">
      <dgm:prSet presAssocID="{07FFAA31-0E9C-4EEA-9613-FA22EA69E670}" presName="rectComp" presStyleCnt="0"/>
      <dgm:spPr/>
    </dgm:pt>
    <dgm:pt modelId="{CC45B7CE-4BF2-417F-A29A-E195DE3D8FDE}" type="pres">
      <dgm:prSet presAssocID="{07FFAA31-0E9C-4EEA-9613-FA22EA69E670}" presName="bgRect" presStyleLbl="bgShp" presStyleIdx="3" presStyleCnt="4"/>
      <dgm:spPr/>
    </dgm:pt>
    <dgm:pt modelId="{4E689567-5EAF-449B-869C-8DBA303C116D}" type="pres">
      <dgm:prSet presAssocID="{07FFAA31-0E9C-4EEA-9613-FA22EA69E670}" presName="bgRectTx" presStyleLbl="bgShp" presStyleIdx="3" presStyleCnt="4">
        <dgm:presLayoutVars>
          <dgm:bulletEnabled val="1"/>
        </dgm:presLayoutVars>
      </dgm:prSet>
      <dgm:spPr/>
    </dgm:pt>
  </dgm:ptLst>
  <dgm:cxnLst>
    <dgm:cxn modelId="{6897FE07-CE34-4323-96CA-707B548EE6AA}" type="presOf" srcId="{EBBF12BE-5D4E-460D-9A6D-69CB276CEC18}" destId="{4E52E5BF-8A64-4B35-B45B-D2DFB81AFC17}" srcOrd="0" destOrd="0" presId="urn:microsoft.com/office/officeart/2005/8/layout/hierarchy6"/>
    <dgm:cxn modelId="{B71F0613-1A4E-4F49-B1F9-65E6F25EF725}" type="presOf" srcId="{4A9885BB-26C5-4A8B-8CE0-6E48334E6BBB}" destId="{5EABC7B9-6370-49D6-B5CF-04F3EB858530}" srcOrd="0" destOrd="0" presId="urn:microsoft.com/office/officeart/2005/8/layout/hierarchy6"/>
    <dgm:cxn modelId="{4F2C1218-8501-47F1-91E1-40A373552B8A}" type="presOf" srcId="{EDF4BA7F-A6EC-450B-A28D-1B66C28923E9}" destId="{BECF537D-5BBB-4051-86D4-049016106C1D}" srcOrd="1" destOrd="0" presId="urn:microsoft.com/office/officeart/2005/8/layout/hierarchy6"/>
    <dgm:cxn modelId="{2AAC2920-0EEC-409E-9E2E-4A9C177A4DC0}" srcId="{EBBF12BE-5D4E-460D-9A6D-69CB276CEC18}" destId="{6BE5C986-456A-46C0-8738-5B32B639DBF5}" srcOrd="0" destOrd="0" parTransId="{34795655-5E75-47E1-AEAF-C52B792D873C}" sibTransId="{79495096-C136-45A6-96DB-E4B6AAE9BA58}"/>
    <dgm:cxn modelId="{3DA5B021-3E36-4034-9829-20B6DA601346}" type="presOf" srcId="{3ADC3494-BD0B-4928-BDE6-7DB9BBF31C87}" destId="{E4645C2B-DBFC-4FE5-9EAE-A24E0F3EA429}" srcOrd="0" destOrd="0" presId="urn:microsoft.com/office/officeart/2005/8/layout/hierarchy6"/>
    <dgm:cxn modelId="{62335B24-FA25-4802-B0BD-F3C049DEA6C7}" srcId="{7011E052-29DF-47AA-89FB-7BE01B3FDBF6}" destId="{07FFAA31-0E9C-4EEA-9613-FA22EA69E670}" srcOrd="4" destOrd="0" parTransId="{99F05E52-ABCB-4272-9E8A-5AD34EFABC3C}" sibTransId="{EB4B7323-D0E4-4038-A042-FE7764521C49}"/>
    <dgm:cxn modelId="{8735D626-D8A8-4B40-B51D-347630639933}" type="presOf" srcId="{C3C9F9C3-AE2E-467D-BF06-E1F68F1321A7}" destId="{720742B2-0716-420C-B1F8-D1C5C084384D}" srcOrd="0" destOrd="0" presId="urn:microsoft.com/office/officeart/2005/8/layout/hierarchy6"/>
    <dgm:cxn modelId="{95D6D22E-1027-4A3F-BC47-50A35E5BC1B2}" srcId="{8A62261B-8F5B-47EE-AC6C-B5CBFF41579C}" destId="{6C8B2DA9-79FC-42A2-97C3-E3037C328CA5}" srcOrd="0" destOrd="0" parTransId="{4A9885BB-26C5-4A8B-8CE0-6E48334E6BBB}" sibTransId="{AA81028A-7C9A-47F7-91C6-ECA478D9D5C8}"/>
    <dgm:cxn modelId="{5E74C532-4422-4759-8EC2-FDE3197A99A9}" type="presOf" srcId="{34795655-5E75-47E1-AEAF-C52B792D873C}" destId="{1ED8009F-5DFC-4620-8768-372CBA5EDFBC}" srcOrd="0" destOrd="0" presId="urn:microsoft.com/office/officeart/2005/8/layout/hierarchy6"/>
    <dgm:cxn modelId="{D7C6DA3B-A3B2-4610-8098-A6B42CB0764D}" type="presOf" srcId="{07FFAA31-0E9C-4EEA-9613-FA22EA69E670}" destId="{4E689567-5EAF-449B-869C-8DBA303C116D}" srcOrd="1" destOrd="0" presId="urn:microsoft.com/office/officeart/2005/8/layout/hierarchy6"/>
    <dgm:cxn modelId="{D638B645-B159-4AAD-8215-24FE33294522}" type="presOf" srcId="{7011E052-29DF-47AA-89FB-7BE01B3FDBF6}" destId="{8B4EBF6D-EDFF-44EB-866C-0A276830A0FF}" srcOrd="0" destOrd="0" presId="urn:microsoft.com/office/officeart/2005/8/layout/hierarchy6"/>
    <dgm:cxn modelId="{5B90EA65-D3BA-4690-8C43-329DA403E958}" type="presOf" srcId="{7EF46DF5-E5BA-48C1-B46E-DCC337136A2E}" destId="{0A5DF87A-452A-4AF4-BA8E-A40DDF2EDC4A}" srcOrd="0" destOrd="0" presId="urn:microsoft.com/office/officeart/2005/8/layout/hierarchy6"/>
    <dgm:cxn modelId="{3F4B234A-1ABF-4405-A4B8-EF03850D45E5}" srcId="{7011E052-29DF-47AA-89FB-7BE01B3FDBF6}" destId="{C3C9F9C3-AE2E-467D-BF06-E1F68F1321A7}" srcOrd="1" destOrd="0" parTransId="{1D66CCEA-4839-493E-8831-35D32742257D}" sibTransId="{1BCD8579-AF0E-462B-AF35-DE2CF8F069E2}"/>
    <dgm:cxn modelId="{B190B74B-5E1D-46A9-A61F-08CB068F91D3}" type="presOf" srcId="{07A42CD7-A09B-440B-B78E-0EB47FF46DEE}" destId="{343111B4-2B23-41A8-B22D-9EDFB184ECA0}" srcOrd="0" destOrd="0" presId="urn:microsoft.com/office/officeart/2005/8/layout/hierarchy6"/>
    <dgm:cxn modelId="{7BD8F96B-2D80-48CF-916A-E287E33026F4}" srcId="{8A62261B-8F5B-47EE-AC6C-B5CBFF41579C}" destId="{EBBF12BE-5D4E-460D-9A6D-69CB276CEC18}" srcOrd="1" destOrd="0" parTransId="{3ADC3494-BD0B-4928-BDE6-7DB9BBF31C87}" sibTransId="{9C904DB7-8B57-4291-A828-4DCDF4C14890}"/>
    <dgm:cxn modelId="{EC780D74-236A-49D8-98E4-08CEAE2BDB04}" type="presOf" srcId="{07FFAA31-0E9C-4EEA-9613-FA22EA69E670}" destId="{CC45B7CE-4BF2-417F-A29A-E195DE3D8FDE}" srcOrd="0" destOrd="0" presId="urn:microsoft.com/office/officeart/2005/8/layout/hierarchy6"/>
    <dgm:cxn modelId="{BCBCC777-6C92-4F12-A189-F9CFA02E7615}" srcId="{6C8B2DA9-79FC-42A2-97C3-E3037C328CA5}" destId="{07A42CD7-A09B-440B-B78E-0EB47FF46DEE}" srcOrd="1" destOrd="0" parTransId="{3BB321C7-24F6-48BF-8DE1-978A1C447E23}" sibTransId="{5CA7B6A8-F89F-4C51-B755-1CAD26DF9E52}"/>
    <dgm:cxn modelId="{34F23D79-7A4B-4B43-8763-CEF6616FCA32}" type="presOf" srcId="{C3C9F9C3-AE2E-467D-BF06-E1F68F1321A7}" destId="{54326BF2-53B4-4E2C-94D0-ACE741BFC446}" srcOrd="1" destOrd="0" presId="urn:microsoft.com/office/officeart/2005/8/layout/hierarchy6"/>
    <dgm:cxn modelId="{7DCCCD7F-5CF3-4943-9CE2-0CF18508193E}" type="presOf" srcId="{37C5C5C4-B254-4FD8-B8C9-BAA2138F38EC}" destId="{8F8DDE0F-F54C-4FE7-968C-2B26C4DD8E0B}" srcOrd="0" destOrd="0" presId="urn:microsoft.com/office/officeart/2005/8/layout/hierarchy6"/>
    <dgm:cxn modelId="{587DB281-401B-42F7-9AD9-D01BAB29712C}" type="presOf" srcId="{8A62261B-8F5B-47EE-AC6C-B5CBFF41579C}" destId="{0904E7B5-2A46-41D3-9AD6-56683BFDA062}" srcOrd="0" destOrd="0" presId="urn:microsoft.com/office/officeart/2005/8/layout/hierarchy6"/>
    <dgm:cxn modelId="{5CC8D383-6CFE-4C0A-ACD8-C2D380CB4D15}" type="presOf" srcId="{6C8B2DA9-79FC-42A2-97C3-E3037C328CA5}" destId="{E1513EA8-5F58-42D3-B11B-E98706B096A4}" srcOrd="0" destOrd="0" presId="urn:microsoft.com/office/officeart/2005/8/layout/hierarchy6"/>
    <dgm:cxn modelId="{15D0D186-5EC7-4C32-8759-E23FA1B1BC90}" type="presOf" srcId="{6BE5C986-456A-46C0-8738-5B32B639DBF5}" destId="{376CBB92-1EA4-4BB9-A9CC-2208E48EBA21}" srcOrd="0" destOrd="0" presId="urn:microsoft.com/office/officeart/2005/8/layout/hierarchy6"/>
    <dgm:cxn modelId="{34C42DA3-2FD4-4C81-BD8B-B4D575991523}" type="presOf" srcId="{3BB321C7-24F6-48BF-8DE1-978A1C447E23}" destId="{BFB08907-3427-4B91-B1CF-E857F3CC6B73}" srcOrd="0" destOrd="0" presId="urn:microsoft.com/office/officeart/2005/8/layout/hierarchy6"/>
    <dgm:cxn modelId="{68AB94B9-CEDB-4019-A428-C5A0333595FD}" srcId="{7011E052-29DF-47AA-89FB-7BE01B3FDBF6}" destId="{8A62261B-8F5B-47EE-AC6C-B5CBFF41579C}" srcOrd="0" destOrd="0" parTransId="{CFF5BF39-6F86-473E-A395-98B8E723CD97}" sibTransId="{543CA5C7-4F02-434E-BEB4-635044ACB39E}"/>
    <dgm:cxn modelId="{69E825CE-DFDC-4318-A30E-7D1C151CB9CA}" type="presOf" srcId="{EDF4BA7F-A6EC-450B-A28D-1B66C28923E9}" destId="{6ABF2291-1D25-4FA7-90BB-A04256591C88}" srcOrd="0" destOrd="0" presId="urn:microsoft.com/office/officeart/2005/8/layout/hierarchy6"/>
    <dgm:cxn modelId="{D6F887E9-48A3-4401-835E-CBB7DE7516A0}" srcId="{7011E052-29DF-47AA-89FB-7BE01B3FDBF6}" destId="{EDF4BA7F-A6EC-450B-A28D-1B66C28923E9}" srcOrd="3" destOrd="0" parTransId="{DE2CECBB-8DDD-4E42-B167-F8B892E237DB}" sibTransId="{73742391-B08B-42FC-8A16-84EB13051C5D}"/>
    <dgm:cxn modelId="{D09F6DEA-A48A-4611-A1BD-5D8679972867}" srcId="{7011E052-29DF-47AA-89FB-7BE01B3FDBF6}" destId="{37C5C5C4-B254-4FD8-B8C9-BAA2138F38EC}" srcOrd="2" destOrd="0" parTransId="{D6576701-596A-4609-9BA8-A08A27052E6F}" sibTransId="{1FA52B54-374B-4D17-88F7-491885A1966E}"/>
    <dgm:cxn modelId="{1685F2EF-2343-42FB-9837-C4EB15357CDF}" type="presOf" srcId="{37C5C5C4-B254-4FD8-B8C9-BAA2138F38EC}" destId="{0058C962-44B1-439D-9EAC-C9F2C76A9D07}" srcOrd="1" destOrd="0" presId="urn:microsoft.com/office/officeart/2005/8/layout/hierarchy6"/>
    <dgm:cxn modelId="{C2B94FF0-A3E7-4242-A3FA-FEA58CB8E67C}" srcId="{6C8B2DA9-79FC-42A2-97C3-E3037C328CA5}" destId="{7EF46DF5-E5BA-48C1-B46E-DCC337136A2E}" srcOrd="0" destOrd="0" parTransId="{9D2FE98E-4160-4072-A5D9-2E8501F42578}" sibTransId="{3CBFF379-ABCE-4A41-BDEF-5E5F48E5B636}"/>
    <dgm:cxn modelId="{5F7917FC-BB51-482A-B07E-4E192F7DB867}" type="presOf" srcId="{9D2FE98E-4160-4072-A5D9-2E8501F42578}" destId="{6FD8BB85-A563-41B7-8BA6-5580CC8F0A48}" srcOrd="0" destOrd="0" presId="urn:microsoft.com/office/officeart/2005/8/layout/hierarchy6"/>
    <dgm:cxn modelId="{72BB1C00-6E4B-4ECC-AF51-CE48BE9131AE}" type="presParOf" srcId="{8B4EBF6D-EDFF-44EB-866C-0A276830A0FF}" destId="{A4942704-38EE-4F79-93B6-D130F83CFE7B}" srcOrd="0" destOrd="0" presId="urn:microsoft.com/office/officeart/2005/8/layout/hierarchy6"/>
    <dgm:cxn modelId="{982203B0-033A-4D02-99E5-C18C39C2B78F}" type="presParOf" srcId="{A4942704-38EE-4F79-93B6-D130F83CFE7B}" destId="{84A37620-1184-439F-A72D-F7AF998F3172}" srcOrd="0" destOrd="0" presId="urn:microsoft.com/office/officeart/2005/8/layout/hierarchy6"/>
    <dgm:cxn modelId="{C7AF38BB-FF90-4EC1-BED1-E726B9E3AD9B}" type="presParOf" srcId="{A4942704-38EE-4F79-93B6-D130F83CFE7B}" destId="{B4F46E99-1FDC-4E77-B6EA-94F4AE3F7227}" srcOrd="1" destOrd="0" presId="urn:microsoft.com/office/officeart/2005/8/layout/hierarchy6"/>
    <dgm:cxn modelId="{B788A022-854B-4765-8671-6AFD8BAC8346}" type="presParOf" srcId="{B4F46E99-1FDC-4E77-B6EA-94F4AE3F7227}" destId="{DC1A2873-4D3D-418C-BCBE-0FD7EFDB8B58}" srcOrd="0" destOrd="0" presId="urn:microsoft.com/office/officeart/2005/8/layout/hierarchy6"/>
    <dgm:cxn modelId="{D8F8F3E4-4663-4B37-BC08-FAC10550542C}" type="presParOf" srcId="{DC1A2873-4D3D-418C-BCBE-0FD7EFDB8B58}" destId="{0904E7B5-2A46-41D3-9AD6-56683BFDA062}" srcOrd="0" destOrd="0" presId="urn:microsoft.com/office/officeart/2005/8/layout/hierarchy6"/>
    <dgm:cxn modelId="{5FBCF741-E608-4C19-8B69-67C91235F200}" type="presParOf" srcId="{DC1A2873-4D3D-418C-BCBE-0FD7EFDB8B58}" destId="{5D53D993-10D7-4B5E-B3F3-C390E918FE0F}" srcOrd="1" destOrd="0" presId="urn:microsoft.com/office/officeart/2005/8/layout/hierarchy6"/>
    <dgm:cxn modelId="{51BF55E9-CA4C-4CBC-AB72-4C253556CED5}" type="presParOf" srcId="{5D53D993-10D7-4B5E-B3F3-C390E918FE0F}" destId="{5EABC7B9-6370-49D6-B5CF-04F3EB858530}" srcOrd="0" destOrd="0" presId="urn:microsoft.com/office/officeart/2005/8/layout/hierarchy6"/>
    <dgm:cxn modelId="{0BD4C2B1-A2C1-437D-83CA-4CC7410FFDF6}" type="presParOf" srcId="{5D53D993-10D7-4B5E-B3F3-C390E918FE0F}" destId="{2D131367-53B4-4F6D-92FA-FD309D9D03F8}" srcOrd="1" destOrd="0" presId="urn:microsoft.com/office/officeart/2005/8/layout/hierarchy6"/>
    <dgm:cxn modelId="{F1541377-E9E1-4FD4-BA09-4F6C6D8EC1DA}" type="presParOf" srcId="{2D131367-53B4-4F6D-92FA-FD309D9D03F8}" destId="{E1513EA8-5F58-42D3-B11B-E98706B096A4}" srcOrd="0" destOrd="0" presId="urn:microsoft.com/office/officeart/2005/8/layout/hierarchy6"/>
    <dgm:cxn modelId="{54375040-A4A3-4D31-90ED-F2749646DF93}" type="presParOf" srcId="{2D131367-53B4-4F6D-92FA-FD309D9D03F8}" destId="{4F55D048-601B-4D74-80F5-A8B997ECCD9D}" srcOrd="1" destOrd="0" presId="urn:microsoft.com/office/officeart/2005/8/layout/hierarchy6"/>
    <dgm:cxn modelId="{F9DFA9AD-86E8-4527-A487-5EF481F08B44}" type="presParOf" srcId="{4F55D048-601B-4D74-80F5-A8B997ECCD9D}" destId="{6FD8BB85-A563-41B7-8BA6-5580CC8F0A48}" srcOrd="0" destOrd="0" presId="urn:microsoft.com/office/officeart/2005/8/layout/hierarchy6"/>
    <dgm:cxn modelId="{94125259-EF78-446D-A249-D53E999568A7}" type="presParOf" srcId="{4F55D048-601B-4D74-80F5-A8B997ECCD9D}" destId="{0C5CCE35-D6FB-4EE0-8443-F02B904178B6}" srcOrd="1" destOrd="0" presId="urn:microsoft.com/office/officeart/2005/8/layout/hierarchy6"/>
    <dgm:cxn modelId="{516A30CE-61C3-46DA-BCC0-41DB343B8F2E}" type="presParOf" srcId="{0C5CCE35-D6FB-4EE0-8443-F02B904178B6}" destId="{0A5DF87A-452A-4AF4-BA8E-A40DDF2EDC4A}" srcOrd="0" destOrd="0" presId="urn:microsoft.com/office/officeart/2005/8/layout/hierarchy6"/>
    <dgm:cxn modelId="{8CCF1540-6014-4408-A7E3-2870B3D8737D}" type="presParOf" srcId="{0C5CCE35-D6FB-4EE0-8443-F02B904178B6}" destId="{F1A1DAAC-F93B-4984-AA2C-75F708C74946}" srcOrd="1" destOrd="0" presId="urn:microsoft.com/office/officeart/2005/8/layout/hierarchy6"/>
    <dgm:cxn modelId="{0F259844-61AD-4620-9CFD-F9BB3A23AAA5}" type="presParOf" srcId="{4F55D048-601B-4D74-80F5-A8B997ECCD9D}" destId="{BFB08907-3427-4B91-B1CF-E857F3CC6B73}" srcOrd="2" destOrd="0" presId="urn:microsoft.com/office/officeart/2005/8/layout/hierarchy6"/>
    <dgm:cxn modelId="{039508ED-7635-4565-BCF8-DCEB3BFABFE1}" type="presParOf" srcId="{4F55D048-601B-4D74-80F5-A8B997ECCD9D}" destId="{3890FF98-7A6D-4C50-B344-C3D7260F9C9D}" srcOrd="3" destOrd="0" presId="urn:microsoft.com/office/officeart/2005/8/layout/hierarchy6"/>
    <dgm:cxn modelId="{3E12BD26-882D-43E6-B049-23546BD0A729}" type="presParOf" srcId="{3890FF98-7A6D-4C50-B344-C3D7260F9C9D}" destId="{343111B4-2B23-41A8-B22D-9EDFB184ECA0}" srcOrd="0" destOrd="0" presId="urn:microsoft.com/office/officeart/2005/8/layout/hierarchy6"/>
    <dgm:cxn modelId="{737A4D47-EA10-4FB0-AADE-DE19AABB38EB}" type="presParOf" srcId="{3890FF98-7A6D-4C50-B344-C3D7260F9C9D}" destId="{46686EA5-979D-4B56-B110-355F090BDED8}" srcOrd="1" destOrd="0" presId="urn:microsoft.com/office/officeart/2005/8/layout/hierarchy6"/>
    <dgm:cxn modelId="{ED0B82E5-3FD9-4153-A7CC-93165127FBF6}" type="presParOf" srcId="{5D53D993-10D7-4B5E-B3F3-C390E918FE0F}" destId="{E4645C2B-DBFC-4FE5-9EAE-A24E0F3EA429}" srcOrd="2" destOrd="0" presId="urn:microsoft.com/office/officeart/2005/8/layout/hierarchy6"/>
    <dgm:cxn modelId="{C7ED09B7-282E-4BCE-A1FF-69296BFC021F}" type="presParOf" srcId="{5D53D993-10D7-4B5E-B3F3-C390E918FE0F}" destId="{6CD8F714-C86B-470F-A3C7-0BE9B6529E43}" srcOrd="3" destOrd="0" presId="urn:microsoft.com/office/officeart/2005/8/layout/hierarchy6"/>
    <dgm:cxn modelId="{010481F7-67EC-4A8C-B93F-067DECB5523E}" type="presParOf" srcId="{6CD8F714-C86B-470F-A3C7-0BE9B6529E43}" destId="{4E52E5BF-8A64-4B35-B45B-D2DFB81AFC17}" srcOrd="0" destOrd="0" presId="urn:microsoft.com/office/officeart/2005/8/layout/hierarchy6"/>
    <dgm:cxn modelId="{2CF71226-74B3-4F30-A981-DE68A8A7D48C}" type="presParOf" srcId="{6CD8F714-C86B-470F-A3C7-0BE9B6529E43}" destId="{64B4D6AB-CD20-4045-93A0-A1496722C0DB}" srcOrd="1" destOrd="0" presId="urn:microsoft.com/office/officeart/2005/8/layout/hierarchy6"/>
    <dgm:cxn modelId="{1D422609-BAA2-489D-B107-64B452DAC981}" type="presParOf" srcId="{64B4D6AB-CD20-4045-93A0-A1496722C0DB}" destId="{1ED8009F-5DFC-4620-8768-372CBA5EDFBC}" srcOrd="0" destOrd="0" presId="urn:microsoft.com/office/officeart/2005/8/layout/hierarchy6"/>
    <dgm:cxn modelId="{B2F6A371-58D0-480D-8DA1-CDF13FA085C2}" type="presParOf" srcId="{64B4D6AB-CD20-4045-93A0-A1496722C0DB}" destId="{EFDFD115-82F7-4168-B149-2494CAE6A3D3}" srcOrd="1" destOrd="0" presId="urn:microsoft.com/office/officeart/2005/8/layout/hierarchy6"/>
    <dgm:cxn modelId="{1B25C90C-630E-4925-A7EB-14E95C59BA92}" type="presParOf" srcId="{EFDFD115-82F7-4168-B149-2494CAE6A3D3}" destId="{376CBB92-1EA4-4BB9-A9CC-2208E48EBA21}" srcOrd="0" destOrd="0" presId="urn:microsoft.com/office/officeart/2005/8/layout/hierarchy6"/>
    <dgm:cxn modelId="{7A0A53CC-D707-4EAF-A6CF-408717B3B600}" type="presParOf" srcId="{EFDFD115-82F7-4168-B149-2494CAE6A3D3}" destId="{9F75419C-9ECC-41DC-A484-6ACA9575E3CF}" srcOrd="1" destOrd="0" presId="urn:microsoft.com/office/officeart/2005/8/layout/hierarchy6"/>
    <dgm:cxn modelId="{886E8446-8DC3-412D-BD9C-B8D864970099}" type="presParOf" srcId="{8B4EBF6D-EDFF-44EB-866C-0A276830A0FF}" destId="{9ED6B012-1F6C-4EDD-8F8C-63FA3E84E0AD}" srcOrd="1" destOrd="0" presId="urn:microsoft.com/office/officeart/2005/8/layout/hierarchy6"/>
    <dgm:cxn modelId="{F85E8C8F-E4D1-4C37-BC31-ADBD900DAB74}" type="presParOf" srcId="{9ED6B012-1F6C-4EDD-8F8C-63FA3E84E0AD}" destId="{FEB99E07-D81C-4D66-BF4E-451E0CE5DB35}" srcOrd="0" destOrd="0" presId="urn:microsoft.com/office/officeart/2005/8/layout/hierarchy6"/>
    <dgm:cxn modelId="{95AA0B5C-B3FB-4022-8BD6-2F0D5676DABE}" type="presParOf" srcId="{FEB99E07-D81C-4D66-BF4E-451E0CE5DB35}" destId="{720742B2-0716-420C-B1F8-D1C5C084384D}" srcOrd="0" destOrd="0" presId="urn:microsoft.com/office/officeart/2005/8/layout/hierarchy6"/>
    <dgm:cxn modelId="{2EE0A2D0-A273-4E19-B141-EEE6F550EE3D}" type="presParOf" srcId="{FEB99E07-D81C-4D66-BF4E-451E0CE5DB35}" destId="{54326BF2-53B4-4E2C-94D0-ACE741BFC446}" srcOrd="1" destOrd="0" presId="urn:microsoft.com/office/officeart/2005/8/layout/hierarchy6"/>
    <dgm:cxn modelId="{E7912982-F516-4975-A9AE-F8B6A37014B2}" type="presParOf" srcId="{9ED6B012-1F6C-4EDD-8F8C-63FA3E84E0AD}" destId="{F60CBA6F-A738-4446-9928-58491C4E4C78}" srcOrd="1" destOrd="0" presId="urn:microsoft.com/office/officeart/2005/8/layout/hierarchy6"/>
    <dgm:cxn modelId="{B673A250-00A9-457B-870C-C0191A16B74F}" type="presParOf" srcId="{F60CBA6F-A738-4446-9928-58491C4E4C78}" destId="{EEA6EC7F-F53B-4BBE-8732-F6411857D158}" srcOrd="0" destOrd="0" presId="urn:microsoft.com/office/officeart/2005/8/layout/hierarchy6"/>
    <dgm:cxn modelId="{50DCDE00-7E11-4B70-8EAF-0ECC287BDF0D}" type="presParOf" srcId="{9ED6B012-1F6C-4EDD-8F8C-63FA3E84E0AD}" destId="{3084F8BD-A7A7-4444-95EE-6CE0B301AB47}" srcOrd="2" destOrd="0" presId="urn:microsoft.com/office/officeart/2005/8/layout/hierarchy6"/>
    <dgm:cxn modelId="{DF87B0FC-9D94-4D14-86A0-E89FAB314E9A}" type="presParOf" srcId="{3084F8BD-A7A7-4444-95EE-6CE0B301AB47}" destId="{8F8DDE0F-F54C-4FE7-968C-2B26C4DD8E0B}" srcOrd="0" destOrd="0" presId="urn:microsoft.com/office/officeart/2005/8/layout/hierarchy6"/>
    <dgm:cxn modelId="{1FB92F0A-F237-4488-99D3-00EFEA720923}" type="presParOf" srcId="{3084F8BD-A7A7-4444-95EE-6CE0B301AB47}" destId="{0058C962-44B1-439D-9EAC-C9F2C76A9D07}" srcOrd="1" destOrd="0" presId="urn:microsoft.com/office/officeart/2005/8/layout/hierarchy6"/>
    <dgm:cxn modelId="{A7D79F00-54E7-480C-A3BD-EFBB83E9A4C8}" type="presParOf" srcId="{9ED6B012-1F6C-4EDD-8F8C-63FA3E84E0AD}" destId="{2065DB45-B8B1-4AAB-B99F-688BCBAC4DF3}" srcOrd="3" destOrd="0" presId="urn:microsoft.com/office/officeart/2005/8/layout/hierarchy6"/>
    <dgm:cxn modelId="{3243A4FE-006D-44B8-AEF4-79E2B477102C}" type="presParOf" srcId="{2065DB45-B8B1-4AAB-B99F-688BCBAC4DF3}" destId="{A30A22F8-F9E3-4A5A-B9D7-71EC69871C9C}" srcOrd="0" destOrd="0" presId="urn:microsoft.com/office/officeart/2005/8/layout/hierarchy6"/>
    <dgm:cxn modelId="{1393D552-019A-46A0-AA7D-94917A8E5C52}" type="presParOf" srcId="{9ED6B012-1F6C-4EDD-8F8C-63FA3E84E0AD}" destId="{2A42DCDE-8415-4EAF-87ED-F3A581DF3686}" srcOrd="4" destOrd="0" presId="urn:microsoft.com/office/officeart/2005/8/layout/hierarchy6"/>
    <dgm:cxn modelId="{780D242F-33C2-48F0-9ADA-C56F38BC514B}" type="presParOf" srcId="{2A42DCDE-8415-4EAF-87ED-F3A581DF3686}" destId="{6ABF2291-1D25-4FA7-90BB-A04256591C88}" srcOrd="0" destOrd="0" presId="urn:microsoft.com/office/officeart/2005/8/layout/hierarchy6"/>
    <dgm:cxn modelId="{190E11EC-CF1B-44D5-8ED4-547A6C85F5BD}" type="presParOf" srcId="{2A42DCDE-8415-4EAF-87ED-F3A581DF3686}" destId="{BECF537D-5BBB-4051-86D4-049016106C1D}" srcOrd="1" destOrd="0" presId="urn:microsoft.com/office/officeart/2005/8/layout/hierarchy6"/>
    <dgm:cxn modelId="{E897A9E1-4382-404A-9CF9-13C70C841D34}" type="presParOf" srcId="{9ED6B012-1F6C-4EDD-8F8C-63FA3E84E0AD}" destId="{120AD58F-256C-482E-926E-56A22E26F47F}" srcOrd="5" destOrd="0" presId="urn:microsoft.com/office/officeart/2005/8/layout/hierarchy6"/>
    <dgm:cxn modelId="{A7679390-36A5-4CE8-A030-DC65C760E696}" type="presParOf" srcId="{120AD58F-256C-482E-926E-56A22E26F47F}" destId="{66EEA712-7003-4096-92B8-3FE1F066A25B}" srcOrd="0" destOrd="0" presId="urn:microsoft.com/office/officeart/2005/8/layout/hierarchy6"/>
    <dgm:cxn modelId="{9FB64BD3-34D2-4E9D-BC0B-C2C92DC02DD4}" type="presParOf" srcId="{9ED6B012-1F6C-4EDD-8F8C-63FA3E84E0AD}" destId="{74659BEC-881A-47BD-A757-817B88A9C3D5}" srcOrd="6" destOrd="0" presId="urn:microsoft.com/office/officeart/2005/8/layout/hierarchy6"/>
    <dgm:cxn modelId="{348F88E9-EE53-42D1-BCDB-E4572F36A316}" type="presParOf" srcId="{74659BEC-881A-47BD-A757-817B88A9C3D5}" destId="{CC45B7CE-4BF2-417F-A29A-E195DE3D8FDE}" srcOrd="0" destOrd="0" presId="urn:microsoft.com/office/officeart/2005/8/layout/hierarchy6"/>
    <dgm:cxn modelId="{A9F882B6-1BC7-4FA1-B819-6495569E41BD}" type="presParOf" srcId="{74659BEC-881A-47BD-A757-817B88A9C3D5}" destId="{4E689567-5EAF-449B-869C-8DBA303C116D}"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E746D1-865B-4BE7-B687-FCB484E21E42}"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1814FBB7-9442-47D4-B3AC-937ADBCE77F1}">
      <dgm:prSet phldrT="[Text]" custT="1"/>
      <dgm:spPr/>
      <dgm:t>
        <a:bodyPr/>
        <a:lstStyle/>
        <a:p>
          <a:r>
            <a:rPr lang="en-US" sz="2600" b="1"/>
            <a:t>Fee for service (25%)</a:t>
          </a:r>
          <a:endParaRPr lang="en-US" sz="2600"/>
        </a:p>
      </dgm:t>
    </dgm:pt>
    <dgm:pt modelId="{148AE2F3-1601-4EB3-A811-F3854D928C3D}" type="parTrans" cxnId="{8E616EE4-15BC-49E3-93B4-0046A6B4CF1F}">
      <dgm:prSet/>
      <dgm:spPr/>
      <dgm:t>
        <a:bodyPr/>
        <a:lstStyle/>
        <a:p>
          <a:endParaRPr lang="en-US"/>
        </a:p>
      </dgm:t>
    </dgm:pt>
    <dgm:pt modelId="{641C3A91-815C-41EF-A12E-D579858F94FF}" type="sibTrans" cxnId="{8E616EE4-15BC-49E3-93B4-0046A6B4CF1F}">
      <dgm:prSet/>
      <dgm:spPr/>
      <dgm:t>
        <a:bodyPr/>
        <a:lstStyle/>
        <a:p>
          <a:endParaRPr lang="en-US"/>
        </a:p>
      </dgm:t>
    </dgm:pt>
    <dgm:pt modelId="{267B0064-EE04-4F0B-A9E9-DE410D91C817}">
      <dgm:prSet phldrT="[Text]" custT="1"/>
      <dgm:spPr/>
      <dgm:t>
        <a:bodyPr/>
        <a:lstStyle/>
        <a:p>
          <a:r>
            <a:rPr lang="en-US" sz="2600" b="1"/>
            <a:t>Managed care organizations (75%)</a:t>
          </a:r>
        </a:p>
      </dgm:t>
    </dgm:pt>
    <dgm:pt modelId="{5F8CA306-D5E5-46BE-95E7-3A16768FB7AA}" type="parTrans" cxnId="{5F548E9D-1613-424A-8C1F-FE5C55C6B091}">
      <dgm:prSet/>
      <dgm:spPr/>
      <dgm:t>
        <a:bodyPr/>
        <a:lstStyle/>
        <a:p>
          <a:endParaRPr lang="en-US"/>
        </a:p>
      </dgm:t>
    </dgm:pt>
    <dgm:pt modelId="{E512FD76-06C6-425A-9064-8692CE40C522}" type="sibTrans" cxnId="{5F548E9D-1613-424A-8C1F-FE5C55C6B091}">
      <dgm:prSet/>
      <dgm:spPr/>
      <dgm:t>
        <a:bodyPr/>
        <a:lstStyle/>
        <a:p>
          <a:endParaRPr lang="en-US"/>
        </a:p>
      </dgm:t>
    </dgm:pt>
    <dgm:pt modelId="{B33FDC46-E14A-4AA5-970F-0E0E8F085C95}">
      <dgm:prSet/>
      <dgm:spPr/>
      <dgm:t>
        <a:bodyPr/>
        <a:lstStyle/>
        <a:p>
          <a:r>
            <a:rPr lang="en-US"/>
            <a:t>DHS processes claims and pays providers directly</a:t>
          </a:r>
        </a:p>
      </dgm:t>
    </dgm:pt>
    <dgm:pt modelId="{3DF98FEE-EEE1-43EE-8430-3B2B54853DA0}" type="parTrans" cxnId="{94CDFBB0-3C8A-4179-B60D-EFDC53FC1C73}">
      <dgm:prSet/>
      <dgm:spPr/>
      <dgm:t>
        <a:bodyPr/>
        <a:lstStyle/>
        <a:p>
          <a:endParaRPr lang="en-US"/>
        </a:p>
      </dgm:t>
    </dgm:pt>
    <dgm:pt modelId="{0EA60F0F-423D-432B-BAD9-2798F5456E49}" type="sibTrans" cxnId="{94CDFBB0-3C8A-4179-B60D-EFDC53FC1C73}">
      <dgm:prSet/>
      <dgm:spPr/>
      <dgm:t>
        <a:bodyPr/>
        <a:lstStyle/>
        <a:p>
          <a:endParaRPr lang="en-US"/>
        </a:p>
      </dgm:t>
    </dgm:pt>
    <dgm:pt modelId="{67E92C4A-BECD-49CD-BF7D-806C4D643463}">
      <dgm:prSet/>
      <dgm:spPr/>
      <dgm:t>
        <a:bodyPr/>
        <a:lstStyle/>
        <a:p>
          <a:r>
            <a:rPr lang="en-US"/>
            <a:t>DHS pays managed care organizations (MCOs) to provide benefits to enrollees. MCOs process claims and pay providers.</a:t>
          </a:r>
        </a:p>
      </dgm:t>
    </dgm:pt>
    <dgm:pt modelId="{37C9E2BB-8679-4D92-9A3D-B2AC7CA86EA9}" type="parTrans" cxnId="{4921148B-44CD-4EDC-B9BA-5949EA2AD149}">
      <dgm:prSet/>
      <dgm:spPr/>
      <dgm:t>
        <a:bodyPr/>
        <a:lstStyle/>
        <a:p>
          <a:endParaRPr lang="en-US"/>
        </a:p>
      </dgm:t>
    </dgm:pt>
    <dgm:pt modelId="{A6F79B24-657A-4DCF-ACD4-F24D5B88AC5E}" type="sibTrans" cxnId="{4921148B-44CD-4EDC-B9BA-5949EA2AD149}">
      <dgm:prSet/>
      <dgm:spPr/>
      <dgm:t>
        <a:bodyPr/>
        <a:lstStyle/>
        <a:p>
          <a:endParaRPr lang="en-US"/>
        </a:p>
      </dgm:t>
    </dgm:pt>
    <dgm:pt modelId="{54371710-7F51-4B03-B8F1-B319414276B2}" type="pres">
      <dgm:prSet presAssocID="{92E746D1-865B-4BE7-B687-FCB484E21E42}" presName="linear" presStyleCnt="0">
        <dgm:presLayoutVars>
          <dgm:dir/>
          <dgm:animLvl val="lvl"/>
          <dgm:resizeHandles val="exact"/>
        </dgm:presLayoutVars>
      </dgm:prSet>
      <dgm:spPr/>
    </dgm:pt>
    <dgm:pt modelId="{6B33E899-0477-4CF3-9512-B64513994D9F}" type="pres">
      <dgm:prSet presAssocID="{1814FBB7-9442-47D4-B3AC-937ADBCE77F1}" presName="parentLin" presStyleCnt="0"/>
      <dgm:spPr/>
    </dgm:pt>
    <dgm:pt modelId="{E8E6B419-F441-48EE-AAA9-DF74708C2026}" type="pres">
      <dgm:prSet presAssocID="{1814FBB7-9442-47D4-B3AC-937ADBCE77F1}" presName="parentLeftMargin" presStyleLbl="node1" presStyleIdx="0" presStyleCnt="2"/>
      <dgm:spPr/>
    </dgm:pt>
    <dgm:pt modelId="{93CF383C-0634-46BD-8080-DCB509320D28}" type="pres">
      <dgm:prSet presAssocID="{1814FBB7-9442-47D4-B3AC-937ADBCE77F1}" presName="parentText" presStyleLbl="node1" presStyleIdx="0" presStyleCnt="2">
        <dgm:presLayoutVars>
          <dgm:chMax val="0"/>
          <dgm:bulletEnabled val="1"/>
        </dgm:presLayoutVars>
      </dgm:prSet>
      <dgm:spPr/>
    </dgm:pt>
    <dgm:pt modelId="{43AF0E4E-DFDD-416A-9ABC-BF19EF62DDEC}" type="pres">
      <dgm:prSet presAssocID="{1814FBB7-9442-47D4-B3AC-937ADBCE77F1}" presName="negativeSpace" presStyleCnt="0"/>
      <dgm:spPr/>
    </dgm:pt>
    <dgm:pt modelId="{5F86E1F5-1017-4A12-AFE6-4989F9C6CE57}" type="pres">
      <dgm:prSet presAssocID="{1814FBB7-9442-47D4-B3AC-937ADBCE77F1}" presName="childText" presStyleLbl="conFgAcc1" presStyleIdx="0" presStyleCnt="2" custScaleX="100000">
        <dgm:presLayoutVars>
          <dgm:bulletEnabled val="1"/>
        </dgm:presLayoutVars>
      </dgm:prSet>
      <dgm:spPr/>
    </dgm:pt>
    <dgm:pt modelId="{F235810E-7843-45B3-83BA-7359624C7225}" type="pres">
      <dgm:prSet presAssocID="{641C3A91-815C-41EF-A12E-D579858F94FF}" presName="spaceBetweenRectangles" presStyleCnt="0"/>
      <dgm:spPr/>
    </dgm:pt>
    <dgm:pt modelId="{1F50B1D4-0F93-41ED-88A9-C142B2D2090E}" type="pres">
      <dgm:prSet presAssocID="{267B0064-EE04-4F0B-A9E9-DE410D91C817}" presName="parentLin" presStyleCnt="0"/>
      <dgm:spPr/>
    </dgm:pt>
    <dgm:pt modelId="{E26480A1-E1C1-4A64-8100-CBFECE1C0EFE}" type="pres">
      <dgm:prSet presAssocID="{267B0064-EE04-4F0B-A9E9-DE410D91C817}" presName="parentLeftMargin" presStyleLbl="node1" presStyleIdx="0" presStyleCnt="2"/>
      <dgm:spPr/>
    </dgm:pt>
    <dgm:pt modelId="{19C7F6BD-BD9B-4686-84CD-3194507B8EAB}" type="pres">
      <dgm:prSet presAssocID="{267B0064-EE04-4F0B-A9E9-DE410D91C817}" presName="parentText" presStyleLbl="node1" presStyleIdx="1" presStyleCnt="2" custScaleX="118591">
        <dgm:presLayoutVars>
          <dgm:chMax val="0"/>
          <dgm:bulletEnabled val="1"/>
        </dgm:presLayoutVars>
      </dgm:prSet>
      <dgm:spPr/>
    </dgm:pt>
    <dgm:pt modelId="{A2608C64-1F21-43A9-BD4F-172BC4DC4A4A}" type="pres">
      <dgm:prSet presAssocID="{267B0064-EE04-4F0B-A9E9-DE410D91C817}" presName="negativeSpace" presStyleCnt="0"/>
      <dgm:spPr/>
    </dgm:pt>
    <dgm:pt modelId="{87574AB7-E669-41B4-8B83-79E96EC492E7}" type="pres">
      <dgm:prSet presAssocID="{267B0064-EE04-4F0B-A9E9-DE410D91C817}" presName="childText" presStyleLbl="conFgAcc1" presStyleIdx="1" presStyleCnt="2" custScaleX="100000">
        <dgm:presLayoutVars>
          <dgm:bulletEnabled val="1"/>
        </dgm:presLayoutVars>
      </dgm:prSet>
      <dgm:spPr/>
    </dgm:pt>
  </dgm:ptLst>
  <dgm:cxnLst>
    <dgm:cxn modelId="{DD588621-B235-4ECF-95C8-16DD0A1005F2}" type="presOf" srcId="{1814FBB7-9442-47D4-B3AC-937ADBCE77F1}" destId="{93CF383C-0634-46BD-8080-DCB509320D28}" srcOrd="1" destOrd="0" presId="urn:microsoft.com/office/officeart/2005/8/layout/list1"/>
    <dgm:cxn modelId="{556D4041-45C9-455C-9CF7-46DC8691A63D}" type="presOf" srcId="{1814FBB7-9442-47D4-B3AC-937ADBCE77F1}" destId="{E8E6B419-F441-48EE-AAA9-DF74708C2026}" srcOrd="0" destOrd="0" presId="urn:microsoft.com/office/officeart/2005/8/layout/list1"/>
    <dgm:cxn modelId="{4301A888-A9B3-4328-BCCE-287C6EF49103}" type="presOf" srcId="{67E92C4A-BECD-49CD-BF7D-806C4D643463}" destId="{87574AB7-E669-41B4-8B83-79E96EC492E7}" srcOrd="0" destOrd="0" presId="urn:microsoft.com/office/officeart/2005/8/layout/list1"/>
    <dgm:cxn modelId="{4921148B-44CD-4EDC-B9BA-5949EA2AD149}" srcId="{267B0064-EE04-4F0B-A9E9-DE410D91C817}" destId="{67E92C4A-BECD-49CD-BF7D-806C4D643463}" srcOrd="0" destOrd="0" parTransId="{37C9E2BB-8679-4D92-9A3D-B2AC7CA86EA9}" sibTransId="{A6F79B24-657A-4DCF-ACD4-F24D5B88AC5E}"/>
    <dgm:cxn modelId="{F396C68F-41D2-49FB-998F-1886EE62ADB4}" type="presOf" srcId="{267B0064-EE04-4F0B-A9E9-DE410D91C817}" destId="{19C7F6BD-BD9B-4686-84CD-3194507B8EAB}" srcOrd="1" destOrd="0" presId="urn:microsoft.com/office/officeart/2005/8/layout/list1"/>
    <dgm:cxn modelId="{F0820E94-407A-4CEE-B708-AC7338095A84}" type="presOf" srcId="{92E746D1-865B-4BE7-B687-FCB484E21E42}" destId="{54371710-7F51-4B03-B8F1-B319414276B2}" srcOrd="0" destOrd="0" presId="urn:microsoft.com/office/officeart/2005/8/layout/list1"/>
    <dgm:cxn modelId="{5F548E9D-1613-424A-8C1F-FE5C55C6B091}" srcId="{92E746D1-865B-4BE7-B687-FCB484E21E42}" destId="{267B0064-EE04-4F0B-A9E9-DE410D91C817}" srcOrd="1" destOrd="0" parTransId="{5F8CA306-D5E5-46BE-95E7-3A16768FB7AA}" sibTransId="{E512FD76-06C6-425A-9064-8692CE40C522}"/>
    <dgm:cxn modelId="{B06CFD9E-CD2A-4EC6-A855-0DEDF972897B}" type="presOf" srcId="{B33FDC46-E14A-4AA5-970F-0E0E8F085C95}" destId="{5F86E1F5-1017-4A12-AFE6-4989F9C6CE57}" srcOrd="0" destOrd="0" presId="urn:microsoft.com/office/officeart/2005/8/layout/list1"/>
    <dgm:cxn modelId="{94CDFBB0-3C8A-4179-B60D-EFDC53FC1C73}" srcId="{1814FBB7-9442-47D4-B3AC-937ADBCE77F1}" destId="{B33FDC46-E14A-4AA5-970F-0E0E8F085C95}" srcOrd="0" destOrd="0" parTransId="{3DF98FEE-EEE1-43EE-8430-3B2B54853DA0}" sibTransId="{0EA60F0F-423D-432B-BAD9-2798F5456E49}"/>
    <dgm:cxn modelId="{8E616EE4-15BC-49E3-93B4-0046A6B4CF1F}" srcId="{92E746D1-865B-4BE7-B687-FCB484E21E42}" destId="{1814FBB7-9442-47D4-B3AC-937ADBCE77F1}" srcOrd="0" destOrd="0" parTransId="{148AE2F3-1601-4EB3-A811-F3854D928C3D}" sibTransId="{641C3A91-815C-41EF-A12E-D579858F94FF}"/>
    <dgm:cxn modelId="{F81D12FF-A344-4F0B-B95B-05A74C5E1A64}" type="presOf" srcId="{267B0064-EE04-4F0B-A9E9-DE410D91C817}" destId="{E26480A1-E1C1-4A64-8100-CBFECE1C0EFE}" srcOrd="0" destOrd="0" presId="urn:microsoft.com/office/officeart/2005/8/layout/list1"/>
    <dgm:cxn modelId="{13EDCE46-0D73-4FD7-A537-4DE8A32CF233}" type="presParOf" srcId="{54371710-7F51-4B03-B8F1-B319414276B2}" destId="{6B33E899-0477-4CF3-9512-B64513994D9F}" srcOrd="0" destOrd="0" presId="urn:microsoft.com/office/officeart/2005/8/layout/list1"/>
    <dgm:cxn modelId="{BEBD5E53-1CC3-462F-A3E4-521E3E42A531}" type="presParOf" srcId="{6B33E899-0477-4CF3-9512-B64513994D9F}" destId="{E8E6B419-F441-48EE-AAA9-DF74708C2026}" srcOrd="0" destOrd="0" presId="urn:microsoft.com/office/officeart/2005/8/layout/list1"/>
    <dgm:cxn modelId="{63F0D06A-B216-42FF-9CB9-E42A2E0A6B4D}" type="presParOf" srcId="{6B33E899-0477-4CF3-9512-B64513994D9F}" destId="{93CF383C-0634-46BD-8080-DCB509320D28}" srcOrd="1" destOrd="0" presId="urn:microsoft.com/office/officeart/2005/8/layout/list1"/>
    <dgm:cxn modelId="{E84DD35B-D250-4FD2-A935-466B453C7496}" type="presParOf" srcId="{54371710-7F51-4B03-B8F1-B319414276B2}" destId="{43AF0E4E-DFDD-416A-9ABC-BF19EF62DDEC}" srcOrd="1" destOrd="0" presId="urn:microsoft.com/office/officeart/2005/8/layout/list1"/>
    <dgm:cxn modelId="{86E314F5-97AE-42FC-B352-5E95617BFA61}" type="presParOf" srcId="{54371710-7F51-4B03-B8F1-B319414276B2}" destId="{5F86E1F5-1017-4A12-AFE6-4989F9C6CE57}" srcOrd="2" destOrd="0" presId="urn:microsoft.com/office/officeart/2005/8/layout/list1"/>
    <dgm:cxn modelId="{FED20D09-A31C-4AF1-94D3-24EBC826B476}" type="presParOf" srcId="{54371710-7F51-4B03-B8F1-B319414276B2}" destId="{F235810E-7843-45B3-83BA-7359624C7225}" srcOrd="3" destOrd="0" presId="urn:microsoft.com/office/officeart/2005/8/layout/list1"/>
    <dgm:cxn modelId="{DF43B240-78AB-4054-B143-40A600F80785}" type="presParOf" srcId="{54371710-7F51-4B03-B8F1-B319414276B2}" destId="{1F50B1D4-0F93-41ED-88A9-C142B2D2090E}" srcOrd="4" destOrd="0" presId="urn:microsoft.com/office/officeart/2005/8/layout/list1"/>
    <dgm:cxn modelId="{9EAAA9B4-5B21-4A9A-80B9-FB07A3C61176}" type="presParOf" srcId="{1F50B1D4-0F93-41ED-88A9-C142B2D2090E}" destId="{E26480A1-E1C1-4A64-8100-CBFECE1C0EFE}" srcOrd="0" destOrd="0" presId="urn:microsoft.com/office/officeart/2005/8/layout/list1"/>
    <dgm:cxn modelId="{0BCA4915-A88F-49B7-938B-184E6859FD87}" type="presParOf" srcId="{1F50B1D4-0F93-41ED-88A9-C142B2D2090E}" destId="{19C7F6BD-BD9B-4686-84CD-3194507B8EAB}" srcOrd="1" destOrd="0" presId="urn:microsoft.com/office/officeart/2005/8/layout/list1"/>
    <dgm:cxn modelId="{8D7A329F-B532-4E65-9D82-F259C1E13DD0}" type="presParOf" srcId="{54371710-7F51-4B03-B8F1-B319414276B2}" destId="{A2608C64-1F21-43A9-BD4F-172BC4DC4A4A}" srcOrd="5" destOrd="0" presId="urn:microsoft.com/office/officeart/2005/8/layout/list1"/>
    <dgm:cxn modelId="{C91C2BF7-475A-415C-A793-ADF2CE5E1902}" type="presParOf" srcId="{54371710-7F51-4B03-B8F1-B319414276B2}" destId="{87574AB7-E669-41B4-8B83-79E96EC492E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5B7CE-4BF2-417F-A29A-E195DE3D8FDE}">
      <dsp:nvSpPr>
        <dsp:cNvPr id="0" name=""/>
        <dsp:cNvSpPr/>
      </dsp:nvSpPr>
      <dsp:spPr>
        <a:xfrm>
          <a:off x="0" y="3809982"/>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Individual Providers</a:t>
          </a:r>
        </a:p>
      </dsp:txBody>
      <dsp:txXfrm>
        <a:off x="0" y="3809982"/>
        <a:ext cx="2426904" cy="1057924"/>
      </dsp:txXfrm>
    </dsp:sp>
    <dsp:sp modelId="{6ABF2291-1D25-4FA7-90BB-A04256591C88}">
      <dsp:nvSpPr>
        <dsp:cNvPr id="0" name=""/>
        <dsp:cNvSpPr/>
      </dsp:nvSpPr>
      <dsp:spPr>
        <a:xfrm>
          <a:off x="0" y="2528833"/>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Provider </a:t>
          </a:r>
          <a:br>
            <a:rPr lang="en-US" sz="2500" b="1" kern="1200" spc="-50" baseline="0">
              <a:solidFill>
                <a:schemeClr val="accent5"/>
              </a:solidFill>
              <a:effectLst/>
            </a:rPr>
          </a:br>
          <a:r>
            <a:rPr lang="en-US" sz="2500" b="1" kern="1200" spc="-50" baseline="0">
              <a:solidFill>
                <a:schemeClr val="accent5"/>
              </a:solidFill>
              <a:effectLst/>
            </a:rPr>
            <a:t>Organization</a:t>
          </a:r>
        </a:p>
      </dsp:txBody>
      <dsp:txXfrm>
        <a:off x="0" y="2528833"/>
        <a:ext cx="2426904" cy="1057924"/>
      </dsp:txXfrm>
    </dsp:sp>
    <dsp:sp modelId="{8F8DDE0F-F54C-4FE7-968C-2B26C4DD8E0B}">
      <dsp:nvSpPr>
        <dsp:cNvPr id="0" name=""/>
        <dsp:cNvSpPr/>
      </dsp:nvSpPr>
      <dsp:spPr>
        <a:xfrm>
          <a:off x="0" y="1287016"/>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Purchaser</a:t>
          </a:r>
        </a:p>
      </dsp:txBody>
      <dsp:txXfrm>
        <a:off x="0" y="1287016"/>
        <a:ext cx="2426904" cy="1057924"/>
      </dsp:txXfrm>
    </dsp:sp>
    <dsp:sp modelId="{720742B2-0716-420C-B1F8-D1C5C084384D}">
      <dsp:nvSpPr>
        <dsp:cNvPr id="0" name=""/>
        <dsp:cNvSpPr/>
      </dsp:nvSpPr>
      <dsp:spPr>
        <a:xfrm>
          <a:off x="0" y="25534"/>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Payer</a:t>
          </a:r>
        </a:p>
      </dsp:txBody>
      <dsp:txXfrm>
        <a:off x="0" y="25534"/>
        <a:ext cx="2426904" cy="1057924"/>
      </dsp:txXfrm>
    </dsp:sp>
    <dsp:sp modelId="{0904E7B5-2A46-41D3-9AD6-56683BFDA062}">
      <dsp:nvSpPr>
        <dsp:cNvPr id="0" name=""/>
        <dsp:cNvSpPr/>
      </dsp:nvSpPr>
      <dsp:spPr>
        <a:xfrm>
          <a:off x="4910225" y="25717"/>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State Medicaid Agency</a:t>
          </a:r>
        </a:p>
      </dsp:txBody>
      <dsp:txXfrm>
        <a:off x="4940035" y="55527"/>
        <a:ext cx="1467070" cy="958173"/>
      </dsp:txXfrm>
    </dsp:sp>
    <dsp:sp modelId="{5EABC7B9-6370-49D6-B5CF-04F3EB858530}">
      <dsp:nvSpPr>
        <dsp:cNvPr id="0" name=""/>
        <dsp:cNvSpPr/>
      </dsp:nvSpPr>
      <dsp:spPr>
        <a:xfrm>
          <a:off x="4185047" y="1043510"/>
          <a:ext cx="1488523" cy="291007"/>
        </a:xfrm>
        <a:custGeom>
          <a:avLst/>
          <a:gdLst/>
          <a:ahLst/>
          <a:cxnLst/>
          <a:rect l="0" t="0" r="0" b="0"/>
          <a:pathLst>
            <a:path>
              <a:moveTo>
                <a:pt x="1488523" y="0"/>
              </a:moveTo>
              <a:lnTo>
                <a:pt x="1488523" y="145503"/>
              </a:lnTo>
              <a:lnTo>
                <a:pt x="0" y="145503"/>
              </a:lnTo>
              <a:lnTo>
                <a:pt x="0" y="291007"/>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1513EA8-5F58-42D3-B11B-E98706B096A4}">
      <dsp:nvSpPr>
        <dsp:cNvPr id="0" name=""/>
        <dsp:cNvSpPr/>
      </dsp:nvSpPr>
      <dsp:spPr>
        <a:xfrm>
          <a:off x="3421702" y="1334518"/>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Managed Care Plan 1</a:t>
          </a:r>
        </a:p>
      </dsp:txBody>
      <dsp:txXfrm>
        <a:off x="3451512" y="1364328"/>
        <a:ext cx="1467070" cy="958173"/>
      </dsp:txXfrm>
    </dsp:sp>
    <dsp:sp modelId="{6FD8BB85-A563-41B7-8BA6-5580CC8F0A48}">
      <dsp:nvSpPr>
        <dsp:cNvPr id="0" name=""/>
        <dsp:cNvSpPr/>
      </dsp:nvSpPr>
      <dsp:spPr>
        <a:xfrm>
          <a:off x="3533608" y="2352311"/>
          <a:ext cx="651438" cy="232952"/>
        </a:xfrm>
        <a:custGeom>
          <a:avLst/>
          <a:gdLst/>
          <a:ahLst/>
          <a:cxnLst/>
          <a:rect l="0" t="0" r="0" b="0"/>
          <a:pathLst>
            <a:path>
              <a:moveTo>
                <a:pt x="651438" y="0"/>
              </a:moveTo>
              <a:lnTo>
                <a:pt x="651438" y="116476"/>
              </a:lnTo>
              <a:lnTo>
                <a:pt x="0" y="116476"/>
              </a:lnTo>
              <a:lnTo>
                <a:pt x="0" y="2329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DF87A-452A-4AF4-BA8E-A40DDF2EDC4A}">
      <dsp:nvSpPr>
        <dsp:cNvPr id="0" name=""/>
        <dsp:cNvSpPr/>
      </dsp:nvSpPr>
      <dsp:spPr>
        <a:xfrm>
          <a:off x="2770263" y="2585264"/>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IPA</a:t>
          </a:r>
        </a:p>
      </dsp:txBody>
      <dsp:txXfrm>
        <a:off x="2800073" y="2615074"/>
        <a:ext cx="1467070" cy="958173"/>
      </dsp:txXfrm>
    </dsp:sp>
    <dsp:sp modelId="{BFB08907-3427-4B91-B1CF-E857F3CC6B73}">
      <dsp:nvSpPr>
        <dsp:cNvPr id="0" name=""/>
        <dsp:cNvSpPr/>
      </dsp:nvSpPr>
      <dsp:spPr>
        <a:xfrm>
          <a:off x="4185047" y="2352311"/>
          <a:ext cx="1178299" cy="232952"/>
        </a:xfrm>
        <a:custGeom>
          <a:avLst/>
          <a:gdLst/>
          <a:ahLst/>
          <a:cxnLst/>
          <a:rect l="0" t="0" r="0" b="0"/>
          <a:pathLst>
            <a:path>
              <a:moveTo>
                <a:pt x="0" y="0"/>
              </a:moveTo>
              <a:lnTo>
                <a:pt x="0" y="116476"/>
              </a:lnTo>
              <a:lnTo>
                <a:pt x="1178299" y="116476"/>
              </a:lnTo>
              <a:lnTo>
                <a:pt x="1178299" y="2329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111B4-2B23-41A8-B22D-9EDFB184ECA0}">
      <dsp:nvSpPr>
        <dsp:cNvPr id="0" name=""/>
        <dsp:cNvSpPr/>
      </dsp:nvSpPr>
      <dsp:spPr>
        <a:xfrm>
          <a:off x="4600001" y="2585264"/>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Hospital</a:t>
          </a:r>
        </a:p>
      </dsp:txBody>
      <dsp:txXfrm>
        <a:off x="4629811" y="2615074"/>
        <a:ext cx="1467070" cy="958173"/>
      </dsp:txXfrm>
    </dsp:sp>
    <dsp:sp modelId="{E4645C2B-DBFC-4FE5-9EAE-A24E0F3EA429}">
      <dsp:nvSpPr>
        <dsp:cNvPr id="0" name=""/>
        <dsp:cNvSpPr/>
      </dsp:nvSpPr>
      <dsp:spPr>
        <a:xfrm>
          <a:off x="5673570" y="1043510"/>
          <a:ext cx="1488523" cy="305521"/>
        </a:xfrm>
        <a:custGeom>
          <a:avLst/>
          <a:gdLst/>
          <a:ahLst/>
          <a:cxnLst/>
          <a:rect l="0" t="0" r="0" b="0"/>
          <a:pathLst>
            <a:path>
              <a:moveTo>
                <a:pt x="0" y="0"/>
              </a:moveTo>
              <a:lnTo>
                <a:pt x="0" y="152760"/>
              </a:lnTo>
              <a:lnTo>
                <a:pt x="1488523" y="152760"/>
              </a:lnTo>
              <a:lnTo>
                <a:pt x="1488523" y="305521"/>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4E52E5BF-8A64-4B35-B45B-D2DFB81AFC17}">
      <dsp:nvSpPr>
        <dsp:cNvPr id="0" name=""/>
        <dsp:cNvSpPr/>
      </dsp:nvSpPr>
      <dsp:spPr>
        <a:xfrm>
          <a:off x="6398748" y="1349032"/>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Managed Care Plan 2</a:t>
          </a:r>
        </a:p>
      </dsp:txBody>
      <dsp:txXfrm>
        <a:off x="6428558" y="1378842"/>
        <a:ext cx="1467070" cy="958173"/>
      </dsp:txXfrm>
    </dsp:sp>
    <dsp:sp modelId="{1ED8009F-5DFC-4620-8768-372CBA5EDFBC}">
      <dsp:nvSpPr>
        <dsp:cNvPr id="0" name=""/>
        <dsp:cNvSpPr/>
      </dsp:nvSpPr>
      <dsp:spPr>
        <a:xfrm>
          <a:off x="7116373" y="2366825"/>
          <a:ext cx="91440" cy="226540"/>
        </a:xfrm>
        <a:custGeom>
          <a:avLst/>
          <a:gdLst/>
          <a:ahLst/>
          <a:cxnLst/>
          <a:rect l="0" t="0" r="0" b="0"/>
          <a:pathLst>
            <a:path>
              <a:moveTo>
                <a:pt x="45720" y="0"/>
              </a:moveTo>
              <a:lnTo>
                <a:pt x="45720" y="22654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CBB92-1EA4-4BB9-A9CC-2208E48EBA21}">
      <dsp:nvSpPr>
        <dsp:cNvPr id="0" name=""/>
        <dsp:cNvSpPr/>
      </dsp:nvSpPr>
      <dsp:spPr>
        <a:xfrm>
          <a:off x="6398748" y="2593366"/>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IPA</a:t>
          </a:r>
        </a:p>
      </dsp:txBody>
      <dsp:txXfrm>
        <a:off x="6428558" y="2623176"/>
        <a:ext cx="1467070" cy="958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5B7CE-4BF2-417F-A29A-E195DE3D8FDE}">
      <dsp:nvSpPr>
        <dsp:cNvPr id="0" name=""/>
        <dsp:cNvSpPr/>
      </dsp:nvSpPr>
      <dsp:spPr>
        <a:xfrm>
          <a:off x="0" y="3809982"/>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Individual Providers</a:t>
          </a:r>
        </a:p>
      </dsp:txBody>
      <dsp:txXfrm>
        <a:off x="0" y="3809982"/>
        <a:ext cx="2426904" cy="1057924"/>
      </dsp:txXfrm>
    </dsp:sp>
    <dsp:sp modelId="{6ABF2291-1D25-4FA7-90BB-A04256591C88}">
      <dsp:nvSpPr>
        <dsp:cNvPr id="0" name=""/>
        <dsp:cNvSpPr/>
      </dsp:nvSpPr>
      <dsp:spPr>
        <a:xfrm>
          <a:off x="0" y="2528833"/>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Provider </a:t>
          </a:r>
          <a:br>
            <a:rPr lang="en-US" sz="2500" b="1" kern="1200" spc="-50" baseline="0">
              <a:solidFill>
                <a:schemeClr val="accent5"/>
              </a:solidFill>
              <a:effectLst/>
            </a:rPr>
          </a:br>
          <a:r>
            <a:rPr lang="en-US" sz="2500" b="1" kern="1200" spc="-50" baseline="0">
              <a:solidFill>
                <a:schemeClr val="accent5"/>
              </a:solidFill>
              <a:effectLst/>
            </a:rPr>
            <a:t>Organization</a:t>
          </a:r>
        </a:p>
      </dsp:txBody>
      <dsp:txXfrm>
        <a:off x="0" y="2528833"/>
        <a:ext cx="2426904" cy="1057924"/>
      </dsp:txXfrm>
    </dsp:sp>
    <dsp:sp modelId="{8F8DDE0F-F54C-4FE7-968C-2B26C4DD8E0B}">
      <dsp:nvSpPr>
        <dsp:cNvPr id="0" name=""/>
        <dsp:cNvSpPr/>
      </dsp:nvSpPr>
      <dsp:spPr>
        <a:xfrm>
          <a:off x="0" y="1287016"/>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Purchaser</a:t>
          </a:r>
        </a:p>
      </dsp:txBody>
      <dsp:txXfrm>
        <a:off x="0" y="1287016"/>
        <a:ext cx="2426904" cy="1057924"/>
      </dsp:txXfrm>
    </dsp:sp>
    <dsp:sp modelId="{720742B2-0716-420C-B1F8-D1C5C084384D}">
      <dsp:nvSpPr>
        <dsp:cNvPr id="0" name=""/>
        <dsp:cNvSpPr/>
      </dsp:nvSpPr>
      <dsp:spPr>
        <a:xfrm>
          <a:off x="0" y="25534"/>
          <a:ext cx="8089681" cy="1057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b="1" kern="1200" spc="-50" baseline="0">
              <a:solidFill>
                <a:schemeClr val="accent5"/>
              </a:solidFill>
              <a:effectLst/>
            </a:rPr>
            <a:t>Payer</a:t>
          </a:r>
        </a:p>
      </dsp:txBody>
      <dsp:txXfrm>
        <a:off x="0" y="25534"/>
        <a:ext cx="2426904" cy="1057924"/>
      </dsp:txXfrm>
    </dsp:sp>
    <dsp:sp modelId="{0904E7B5-2A46-41D3-9AD6-56683BFDA062}">
      <dsp:nvSpPr>
        <dsp:cNvPr id="0" name=""/>
        <dsp:cNvSpPr/>
      </dsp:nvSpPr>
      <dsp:spPr>
        <a:xfrm>
          <a:off x="4910225" y="25717"/>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State Medicaid Agency</a:t>
          </a:r>
        </a:p>
      </dsp:txBody>
      <dsp:txXfrm>
        <a:off x="4940035" y="55527"/>
        <a:ext cx="1467070" cy="958173"/>
      </dsp:txXfrm>
    </dsp:sp>
    <dsp:sp modelId="{5EABC7B9-6370-49D6-B5CF-04F3EB858530}">
      <dsp:nvSpPr>
        <dsp:cNvPr id="0" name=""/>
        <dsp:cNvSpPr/>
      </dsp:nvSpPr>
      <dsp:spPr>
        <a:xfrm>
          <a:off x="4185047" y="1043510"/>
          <a:ext cx="1488523" cy="291007"/>
        </a:xfrm>
        <a:custGeom>
          <a:avLst/>
          <a:gdLst/>
          <a:ahLst/>
          <a:cxnLst/>
          <a:rect l="0" t="0" r="0" b="0"/>
          <a:pathLst>
            <a:path>
              <a:moveTo>
                <a:pt x="1488523" y="0"/>
              </a:moveTo>
              <a:lnTo>
                <a:pt x="1488523" y="145503"/>
              </a:lnTo>
              <a:lnTo>
                <a:pt x="0" y="145503"/>
              </a:lnTo>
              <a:lnTo>
                <a:pt x="0" y="291007"/>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1513EA8-5F58-42D3-B11B-E98706B096A4}">
      <dsp:nvSpPr>
        <dsp:cNvPr id="0" name=""/>
        <dsp:cNvSpPr/>
      </dsp:nvSpPr>
      <dsp:spPr>
        <a:xfrm>
          <a:off x="3421702" y="1334518"/>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Managed Care Plan 1</a:t>
          </a:r>
        </a:p>
      </dsp:txBody>
      <dsp:txXfrm>
        <a:off x="3451512" y="1364328"/>
        <a:ext cx="1467070" cy="958173"/>
      </dsp:txXfrm>
    </dsp:sp>
    <dsp:sp modelId="{6FD8BB85-A563-41B7-8BA6-5580CC8F0A48}">
      <dsp:nvSpPr>
        <dsp:cNvPr id="0" name=""/>
        <dsp:cNvSpPr/>
      </dsp:nvSpPr>
      <dsp:spPr>
        <a:xfrm>
          <a:off x="3533608" y="2352311"/>
          <a:ext cx="651438" cy="232952"/>
        </a:xfrm>
        <a:custGeom>
          <a:avLst/>
          <a:gdLst/>
          <a:ahLst/>
          <a:cxnLst/>
          <a:rect l="0" t="0" r="0" b="0"/>
          <a:pathLst>
            <a:path>
              <a:moveTo>
                <a:pt x="651438" y="0"/>
              </a:moveTo>
              <a:lnTo>
                <a:pt x="651438" y="116476"/>
              </a:lnTo>
              <a:lnTo>
                <a:pt x="0" y="116476"/>
              </a:lnTo>
              <a:lnTo>
                <a:pt x="0" y="2329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DF87A-452A-4AF4-BA8E-A40DDF2EDC4A}">
      <dsp:nvSpPr>
        <dsp:cNvPr id="0" name=""/>
        <dsp:cNvSpPr/>
      </dsp:nvSpPr>
      <dsp:spPr>
        <a:xfrm>
          <a:off x="2770263" y="2585264"/>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IPA</a:t>
          </a:r>
        </a:p>
      </dsp:txBody>
      <dsp:txXfrm>
        <a:off x="2800073" y="2615074"/>
        <a:ext cx="1467070" cy="958173"/>
      </dsp:txXfrm>
    </dsp:sp>
    <dsp:sp modelId="{BFB08907-3427-4B91-B1CF-E857F3CC6B73}">
      <dsp:nvSpPr>
        <dsp:cNvPr id="0" name=""/>
        <dsp:cNvSpPr/>
      </dsp:nvSpPr>
      <dsp:spPr>
        <a:xfrm>
          <a:off x="4185047" y="2352311"/>
          <a:ext cx="1178299" cy="232952"/>
        </a:xfrm>
        <a:custGeom>
          <a:avLst/>
          <a:gdLst/>
          <a:ahLst/>
          <a:cxnLst/>
          <a:rect l="0" t="0" r="0" b="0"/>
          <a:pathLst>
            <a:path>
              <a:moveTo>
                <a:pt x="0" y="0"/>
              </a:moveTo>
              <a:lnTo>
                <a:pt x="0" y="116476"/>
              </a:lnTo>
              <a:lnTo>
                <a:pt x="1178299" y="116476"/>
              </a:lnTo>
              <a:lnTo>
                <a:pt x="1178299" y="2329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111B4-2B23-41A8-B22D-9EDFB184ECA0}">
      <dsp:nvSpPr>
        <dsp:cNvPr id="0" name=""/>
        <dsp:cNvSpPr/>
      </dsp:nvSpPr>
      <dsp:spPr>
        <a:xfrm>
          <a:off x="4600001" y="2585264"/>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Hospital</a:t>
          </a:r>
        </a:p>
      </dsp:txBody>
      <dsp:txXfrm>
        <a:off x="4629811" y="2615074"/>
        <a:ext cx="1467070" cy="958173"/>
      </dsp:txXfrm>
    </dsp:sp>
    <dsp:sp modelId="{E4645C2B-DBFC-4FE5-9EAE-A24E0F3EA429}">
      <dsp:nvSpPr>
        <dsp:cNvPr id="0" name=""/>
        <dsp:cNvSpPr/>
      </dsp:nvSpPr>
      <dsp:spPr>
        <a:xfrm>
          <a:off x="5673570" y="1043510"/>
          <a:ext cx="1488523" cy="305521"/>
        </a:xfrm>
        <a:custGeom>
          <a:avLst/>
          <a:gdLst/>
          <a:ahLst/>
          <a:cxnLst/>
          <a:rect l="0" t="0" r="0" b="0"/>
          <a:pathLst>
            <a:path>
              <a:moveTo>
                <a:pt x="0" y="0"/>
              </a:moveTo>
              <a:lnTo>
                <a:pt x="0" y="152760"/>
              </a:lnTo>
              <a:lnTo>
                <a:pt x="1488523" y="152760"/>
              </a:lnTo>
              <a:lnTo>
                <a:pt x="1488523" y="305521"/>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4E52E5BF-8A64-4B35-B45B-D2DFB81AFC17}">
      <dsp:nvSpPr>
        <dsp:cNvPr id="0" name=""/>
        <dsp:cNvSpPr/>
      </dsp:nvSpPr>
      <dsp:spPr>
        <a:xfrm>
          <a:off x="6398748" y="1349032"/>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Managed Care Plan 2</a:t>
          </a:r>
        </a:p>
      </dsp:txBody>
      <dsp:txXfrm>
        <a:off x="6428558" y="1378842"/>
        <a:ext cx="1467070" cy="958173"/>
      </dsp:txXfrm>
    </dsp:sp>
    <dsp:sp modelId="{1ED8009F-5DFC-4620-8768-372CBA5EDFBC}">
      <dsp:nvSpPr>
        <dsp:cNvPr id="0" name=""/>
        <dsp:cNvSpPr/>
      </dsp:nvSpPr>
      <dsp:spPr>
        <a:xfrm>
          <a:off x="7116373" y="2366825"/>
          <a:ext cx="91440" cy="226540"/>
        </a:xfrm>
        <a:custGeom>
          <a:avLst/>
          <a:gdLst/>
          <a:ahLst/>
          <a:cxnLst/>
          <a:rect l="0" t="0" r="0" b="0"/>
          <a:pathLst>
            <a:path>
              <a:moveTo>
                <a:pt x="45720" y="0"/>
              </a:moveTo>
              <a:lnTo>
                <a:pt x="45720" y="22654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CBB92-1EA4-4BB9-A9CC-2208E48EBA21}">
      <dsp:nvSpPr>
        <dsp:cNvPr id="0" name=""/>
        <dsp:cNvSpPr/>
      </dsp:nvSpPr>
      <dsp:spPr>
        <a:xfrm>
          <a:off x="6398748" y="2593366"/>
          <a:ext cx="1526690" cy="10177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IPA</a:t>
          </a:r>
        </a:p>
      </dsp:txBody>
      <dsp:txXfrm>
        <a:off x="6428558" y="2623176"/>
        <a:ext cx="1467070" cy="958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6E1F5-1017-4A12-AFE6-4989F9C6CE57}">
      <dsp:nvSpPr>
        <dsp:cNvPr id="0" name=""/>
        <dsp:cNvSpPr/>
      </dsp:nvSpPr>
      <dsp:spPr>
        <a:xfrm>
          <a:off x="0" y="419506"/>
          <a:ext cx="6313614" cy="1530900"/>
        </a:xfrm>
        <a:prstGeom prst="rect">
          <a:avLst/>
        </a:prstGeom>
        <a:solidFill>
          <a:schemeClr val="accent6">
            <a:alpha val="90000"/>
            <a:tint val="4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007" tIns="562356" rIns="490007"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DHS processes claims and pays providers directly</a:t>
          </a:r>
        </a:p>
      </dsp:txBody>
      <dsp:txXfrm>
        <a:off x="0" y="419506"/>
        <a:ext cx="6313614" cy="1530900"/>
      </dsp:txXfrm>
    </dsp:sp>
    <dsp:sp modelId="{93CF383C-0634-46BD-8080-DCB509320D28}">
      <dsp:nvSpPr>
        <dsp:cNvPr id="0" name=""/>
        <dsp:cNvSpPr/>
      </dsp:nvSpPr>
      <dsp:spPr>
        <a:xfrm>
          <a:off x="315680" y="20986"/>
          <a:ext cx="4419530" cy="797040"/>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048" tIns="0" rIns="167048" bIns="0" numCol="1" spcCol="1270" anchor="ctr" anchorCtr="0">
          <a:noAutofit/>
        </a:bodyPr>
        <a:lstStyle/>
        <a:p>
          <a:pPr marL="0" lvl="0" indent="0" algn="l" defTabSz="1155700">
            <a:lnSpc>
              <a:spcPct val="90000"/>
            </a:lnSpc>
            <a:spcBef>
              <a:spcPct val="0"/>
            </a:spcBef>
            <a:spcAft>
              <a:spcPct val="35000"/>
            </a:spcAft>
            <a:buNone/>
          </a:pPr>
          <a:r>
            <a:rPr lang="en-US" sz="2600" b="1" kern="1200"/>
            <a:t>Fee for service (25%)</a:t>
          </a:r>
          <a:endParaRPr lang="en-US" sz="2600" kern="1200"/>
        </a:p>
      </dsp:txBody>
      <dsp:txXfrm>
        <a:off x="354588" y="59894"/>
        <a:ext cx="4341714" cy="719224"/>
      </dsp:txXfrm>
    </dsp:sp>
    <dsp:sp modelId="{87574AB7-E669-41B4-8B83-79E96EC492E7}">
      <dsp:nvSpPr>
        <dsp:cNvPr id="0" name=""/>
        <dsp:cNvSpPr/>
      </dsp:nvSpPr>
      <dsp:spPr>
        <a:xfrm>
          <a:off x="0" y="2494726"/>
          <a:ext cx="6313614" cy="2296350"/>
        </a:xfrm>
        <a:prstGeom prst="rect">
          <a:avLst/>
        </a:prstGeom>
        <a:solidFill>
          <a:schemeClr val="accent6">
            <a:alpha val="90000"/>
            <a:tint val="4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007" tIns="562356" rIns="490007"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DHS pays managed care organizations (MCOs) to provide benefits to enrollees. MCOs process claims and pay providers.</a:t>
          </a:r>
        </a:p>
      </dsp:txBody>
      <dsp:txXfrm>
        <a:off x="0" y="2494726"/>
        <a:ext cx="6313614" cy="2296350"/>
      </dsp:txXfrm>
    </dsp:sp>
    <dsp:sp modelId="{19C7F6BD-BD9B-4686-84CD-3194507B8EAB}">
      <dsp:nvSpPr>
        <dsp:cNvPr id="0" name=""/>
        <dsp:cNvSpPr/>
      </dsp:nvSpPr>
      <dsp:spPr>
        <a:xfrm>
          <a:off x="315680" y="2096206"/>
          <a:ext cx="5241165" cy="797040"/>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048" tIns="0" rIns="167048" bIns="0" numCol="1" spcCol="1270" anchor="ctr" anchorCtr="0">
          <a:noAutofit/>
        </a:bodyPr>
        <a:lstStyle/>
        <a:p>
          <a:pPr marL="0" lvl="0" indent="0" algn="l" defTabSz="1155700">
            <a:lnSpc>
              <a:spcPct val="90000"/>
            </a:lnSpc>
            <a:spcBef>
              <a:spcPct val="0"/>
            </a:spcBef>
            <a:spcAft>
              <a:spcPct val="35000"/>
            </a:spcAft>
            <a:buNone/>
          </a:pPr>
          <a:r>
            <a:rPr lang="en-US" sz="2600" b="1" kern="1200"/>
            <a:t>Managed care organizations (75%)</a:t>
          </a:r>
        </a:p>
      </dsp:txBody>
      <dsp:txXfrm>
        <a:off x="354588" y="2135114"/>
        <a:ext cx="5163349"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F15AC-2D6E-42B3-A0D5-DA95A091EAB9}"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98847-E20F-44E5-9F7C-27F7B3F1849A}" type="slidenum">
              <a:rPr lang="en-US" smtClean="0"/>
              <a:t>‹#›</a:t>
            </a:fld>
            <a:endParaRPr lang="en-US"/>
          </a:p>
        </p:txBody>
      </p:sp>
    </p:spTree>
    <p:extLst>
      <p:ext uri="{BB962C8B-B14F-4D97-AF65-F5344CB8AC3E}">
        <p14:creationId xmlns:p14="http://schemas.microsoft.com/office/powerpoint/2010/main" val="67335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2DC34-B862-4203-8120-8078F3686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22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IPA</a:t>
            </a:r>
            <a:r>
              <a:rPr lang="en-US" b="1" baseline="0"/>
              <a:t>: </a:t>
            </a:r>
            <a:r>
              <a:rPr lang="en-US" baseline="0"/>
              <a:t>Independent Physician Association – network of independent physician practices organized to pursue contracts with MCOs, ACOs, or other delivery system reforms.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3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18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31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At</a:t>
            </a:r>
            <a:r>
              <a:rPr lang="en-US" baseline="0"/>
              <a:t> the end of the day, VBP seeks to change how care is delivered, which is not easy or cheap for providers. Want to make sure that providers don’t go out of business or stop contracting with a plan</a:t>
            </a:r>
          </a:p>
          <a:p>
            <a:pPr marL="171450" indent="-171450">
              <a:buFont typeface="Arial" panose="020B0604020202020204" pitchFamily="34" charset="0"/>
              <a:buChar char="•"/>
            </a:pPr>
            <a:r>
              <a:rPr lang="en-US" baseline="0"/>
              <a:t>Payment methodologies, be they volume or value based, are incredibly complex and expensive to design and implement</a:t>
            </a:r>
          </a:p>
          <a:p>
            <a:pPr marL="171450" indent="-171450">
              <a:buFont typeface="Arial" panose="020B0604020202020204" pitchFamily="34" charset="0"/>
              <a:buChar char="•"/>
            </a:pPr>
            <a:r>
              <a:rPr lang="en-US" baseline="0"/>
              <a:t>In order to adapt successfully, providers, patients, and payers all need robust data, both clinical and cost/utilization, to adapt.  This takes a lot of investment up front and the health system data infrastructure in only recently seeing robust investment. Its also challenging to measure quality, which is critical.  So there are limitations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a:t>With each payer doing their own thing, and little established methodology, implementation is inherently inefficient, which slows things down.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a:t>There is also provider pushback out of concern that VBP just represents a cut in revenue. So payers don’t want to be too disruptive</a:t>
            </a:r>
          </a:p>
          <a:p>
            <a:pPr marL="171450" indent="-171450">
              <a:buFont typeface="Arial" panose="020B0604020202020204" pitchFamily="34" charset="0"/>
              <a:buChar char="•"/>
            </a:pPr>
            <a:r>
              <a:rPr lang="en-US" baseline="0"/>
              <a:t>Finally, the methods used to set plan capitation rates undermine VBP, since they are based in part </a:t>
            </a:r>
            <a:r>
              <a:rPr lang="en-US" baseline="0" err="1"/>
              <a:t>oon</a:t>
            </a:r>
            <a:r>
              <a:rPr lang="en-US" baseline="0"/>
              <a:t> utilization—lower utilization results in lower revenue for plans, and not necessarily more net income. So plans have a conflicting set of incentives</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32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86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315093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701040" y="3898095"/>
            <a:ext cx="5608320" cy="4236256"/>
          </a:xfrm>
        </p:spPr>
        <p:txBody>
          <a:bodyPr/>
          <a:lstStyle/>
          <a:p>
            <a:endParaRPr lang="en-US" sz="130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99339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E7AF8-0E01-4296-850C-F6282A3DFD81}"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5539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Why are we doing this? </a:t>
            </a:r>
          </a:p>
          <a:p>
            <a:endParaRPr lang="en-US" sz="1000"/>
          </a:p>
          <a:p>
            <a:r>
              <a:rPr lang="en-US" sz="1000"/>
              <a:t>Changing the conversations we usually have… Right kind of relationships and conversations with the providers and other organizations.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1309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Core</a:t>
            </a:r>
            <a:r>
              <a:rPr lang="en-US" baseline="0"/>
              <a:t> of the program since the beginning -</a:t>
            </a:r>
          </a:p>
          <a:p>
            <a:endParaRPr lang="en-US" baseline="0"/>
          </a:p>
          <a:p>
            <a:r>
              <a:rPr lang="en-US" baseline="0"/>
              <a:t>Wide population across Medicaid</a:t>
            </a:r>
          </a:p>
          <a:p>
            <a:r>
              <a:rPr lang="en-US" baseline="0"/>
              <a:t>Primary care centric</a:t>
            </a:r>
          </a:p>
          <a:p>
            <a:r>
              <a:rPr lang="en-US" baseline="0"/>
              <a:t>Risk arrangements and quality metrics – initially limited to medical/clinical</a:t>
            </a:r>
          </a:p>
          <a:p>
            <a:r>
              <a:rPr lang="en-US" baseline="0"/>
              <a:t>Flexibility in </a:t>
            </a:r>
            <a:r>
              <a:rPr lang="en-US" i="1" baseline="0"/>
              <a:t>how</a:t>
            </a:r>
            <a:endParaRPr lang="en-US" i="0" baseline="0"/>
          </a:p>
          <a:p>
            <a:endParaRPr lang="en-US" baseline="0"/>
          </a:p>
          <a:p>
            <a:r>
              <a:rPr lang="en-US" baseline="0"/>
              <a:t>The importance of our role as a partner with the IHPs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25068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098847-E20F-44E5-9F7C-27F7B3F1849A}" type="slidenum">
              <a:rPr lang="en-US" smtClean="0"/>
              <a:t>7</a:t>
            </a:fld>
            <a:endParaRPr lang="en-US"/>
          </a:p>
        </p:txBody>
      </p:sp>
    </p:spTree>
    <p:extLst>
      <p:ext uri="{BB962C8B-B14F-4D97-AF65-F5344CB8AC3E}">
        <p14:creationId xmlns:p14="http://schemas.microsoft.com/office/powerpoint/2010/main" val="78181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wealth of data</a:t>
            </a:r>
            <a:endParaRPr lang="en-US"/>
          </a:p>
          <a:p>
            <a:r>
              <a:rPr lang="en-US"/>
              <a:t>Various reports, as well as ‘raw’ claims and demographic data</a:t>
            </a:r>
          </a:p>
          <a:p>
            <a:r>
              <a:rPr lang="en-US"/>
              <a:t>Allows IHPs to gain a </a:t>
            </a:r>
            <a:r>
              <a:rPr lang="en-US" b="1"/>
              <a:t>broader picture of both individual patients and overall attributed population</a:t>
            </a:r>
            <a:r>
              <a:rPr lang="en-US"/>
              <a:t> beyond what medical records alone would allow</a:t>
            </a:r>
          </a:p>
          <a:p>
            <a:r>
              <a:rPr lang="en-US"/>
              <a:t>DHS analysts and policy team is also available to provide </a:t>
            </a:r>
            <a:r>
              <a:rPr lang="en-US" b="1"/>
              <a:t>ad hoc support</a:t>
            </a:r>
          </a:p>
          <a:p>
            <a:endParaRPr lang="en-US" b="1"/>
          </a:p>
          <a:p>
            <a:r>
              <a:rPr lang="en-US" b="1"/>
              <a:t>EAS</a:t>
            </a:r>
            <a:r>
              <a:rPr lang="en-US" b="1" baseline="0"/>
              <a:t> as well!</a:t>
            </a:r>
            <a:endParaRPr lang="en-US" b="1"/>
          </a:p>
          <a:p>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41157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Data Files</a:t>
            </a:r>
          </a:p>
          <a:p>
            <a:r>
              <a:rPr lang="en-US"/>
              <a:t>Monthly Demographic File</a:t>
            </a:r>
          </a:p>
          <a:p>
            <a:r>
              <a:rPr lang="en-US"/>
              <a:t>Monthly Inpatient, Outpatient/Professional, Pharmacy Files</a:t>
            </a:r>
          </a:p>
          <a:p>
            <a:pPr lvl="1"/>
            <a:r>
              <a:rPr lang="en-US"/>
              <a:t>Provide 15 months of claims history</a:t>
            </a:r>
          </a:p>
          <a:p>
            <a:r>
              <a:rPr lang="en-US"/>
              <a:t>Enhanced CMR file available</a:t>
            </a:r>
            <a:endParaRPr lang="en-US" b="1"/>
          </a:p>
          <a:p>
            <a:r>
              <a:rPr lang="en-US" b="1"/>
              <a:t>Care Management</a:t>
            </a:r>
            <a:r>
              <a:rPr lang="en-US" b="1" baseline="0"/>
              <a:t> Report</a:t>
            </a:r>
          </a:p>
          <a:p>
            <a:r>
              <a:rPr lang="en-US"/>
              <a:t>Based on Johns Hopkins ACG Comprehensive Patient Clinical Profile Report</a:t>
            </a:r>
          </a:p>
          <a:p>
            <a:r>
              <a:rPr lang="en-US"/>
              <a:t>Contains basic recipient demographic info, info on resource use, total cost, various summarized count (chronic conditions, inpatient visits, ED visits, etc.), risk scores, chronic condition flags</a:t>
            </a:r>
          </a:p>
          <a:p>
            <a:r>
              <a:rPr lang="en-US"/>
              <a:t>Examples:</a:t>
            </a:r>
          </a:p>
          <a:p>
            <a:pPr lvl="1"/>
            <a:r>
              <a:rPr lang="en-US"/>
              <a:t>Identify individuals with high utilization to target care coordination efforts</a:t>
            </a:r>
          </a:p>
          <a:p>
            <a:pPr lvl="1"/>
            <a:r>
              <a:rPr lang="en-US"/>
              <a:t>Identify individuals with chronic conditions in order to develop patient registries for care coordination or other outreach</a:t>
            </a:r>
          </a:p>
          <a:p>
            <a:pPr lvl="1"/>
            <a:r>
              <a:rPr lang="en-US"/>
              <a:t>Identify individuals who are homeless to connect them with housing or other social services</a:t>
            </a:r>
          </a:p>
          <a:p>
            <a:r>
              <a:rPr lang="en-US" b="1"/>
              <a:t>Provider Alert Report</a:t>
            </a:r>
          </a:p>
          <a:p>
            <a:r>
              <a:rPr lang="en-US"/>
              <a:t>Provides information on attributed members for whom a claim was submitted in the past month for an ED visit or hospital admission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5851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58024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82282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a:t>Health care providers </a:t>
            </a:r>
            <a:r>
              <a:rPr lang="en-US" sz="1800"/>
              <a:t>work together </a:t>
            </a:r>
            <a:r>
              <a:rPr lang="en-US" sz="1200"/>
              <a:t>across service settings to meet patient needs. </a:t>
            </a:r>
          </a:p>
          <a:p>
            <a:endParaRPr lang="en-US" sz="900"/>
          </a:p>
          <a:p>
            <a:pPr marL="457200" indent="-457200">
              <a:buFont typeface="Arial" panose="020B0604020202020204" pitchFamily="34" charset="0"/>
              <a:buChar char="•"/>
            </a:pPr>
            <a:r>
              <a:rPr lang="en-US" sz="1200"/>
              <a:t>These providers </a:t>
            </a:r>
            <a:r>
              <a:rPr lang="en-US" sz="1800"/>
              <a:t>share in savings </a:t>
            </a:r>
            <a:r>
              <a:rPr lang="en-US" sz="1200"/>
              <a:t>they help create and in losses when goals are not met. </a:t>
            </a:r>
          </a:p>
          <a:p>
            <a:endParaRPr lang="en-US" sz="900"/>
          </a:p>
          <a:p>
            <a:pPr marL="457200" indent="-457200">
              <a:buFont typeface="Arial" panose="020B0604020202020204" pitchFamily="34" charset="0"/>
              <a:buChar char="•"/>
            </a:pPr>
            <a:r>
              <a:rPr lang="en-US" sz="1200"/>
              <a:t>They </a:t>
            </a:r>
            <a:r>
              <a:rPr lang="en-US" sz="1800"/>
              <a:t>look for innovations </a:t>
            </a:r>
            <a:r>
              <a:rPr lang="en-US" sz="1200"/>
              <a:t>to improve the health of their communities. </a:t>
            </a:r>
          </a:p>
          <a:p>
            <a:endParaRPr lang="en-US" sz="900"/>
          </a:p>
          <a:p>
            <a:r>
              <a:rPr lang="en-US" sz="1100" b="1">
                <a:solidFill>
                  <a:srgbClr val="78BE21"/>
                </a:solidFill>
              </a:rPr>
              <a:t>This builds on Minnesota’s commitment to pay for value and good health outcomes instead of the number of visits or procedures people receive.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1443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a number of reports, conversations</a:t>
            </a:r>
            <a:r>
              <a:rPr lang="en-US" baseline="0"/>
              <a:t> with stakeholders and participating providers, we were able to identify some areas that we needed to improve the program. </a:t>
            </a:r>
          </a:p>
          <a:p>
            <a:endParaRPr lang="en-US" baseline="0"/>
          </a:p>
          <a:p>
            <a:r>
              <a:rPr lang="en-US" baseline="0"/>
              <a:t>One big area, relevant to this discussion, was that we needed to include a more overt focus on disparities and social determinants within the program. Many IHPs highlighted that they felt very comfortable with modifying workflows and coordinating care </a:t>
            </a:r>
            <a:r>
              <a:rPr lang="en-US" i="1" baseline="0"/>
              <a:t>within</a:t>
            </a:r>
            <a:r>
              <a:rPr lang="en-US" i="0" baseline="0"/>
              <a:t> the clinic walls, but that the factors impacting Minnesotans </a:t>
            </a:r>
            <a:r>
              <a:rPr lang="en-US" i="1" baseline="0"/>
              <a:t>outside of the clinic </a:t>
            </a:r>
            <a:r>
              <a:rPr lang="en-US" i="0" baseline="0"/>
              <a:t>were where the real change was needed. </a:t>
            </a:r>
          </a:p>
          <a:p>
            <a:endParaRPr lang="en-US" i="0" baseline="0"/>
          </a:p>
          <a:p>
            <a:r>
              <a:rPr lang="en-US" i="0" baseline="0"/>
              <a:t>While MN is a pretty healthy state overall on any number of metrics, we see a very large disparity between urban and rural populations, across various counties, and between communities of color and white populations.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18095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With the 2.0 model, we established that in order to gain potential upside or shared savings, a system had to be willing to take on potential downside risk. SO, in the 2.0 model, we have two basic track options </a:t>
            </a:r>
          </a:p>
          <a:p>
            <a:endParaRPr lang="en-US" baseline="0"/>
          </a:p>
          <a:p>
            <a:r>
              <a:rPr lang="en-US" baseline="0"/>
              <a:t>-- Track 1 has </a:t>
            </a:r>
            <a:r>
              <a:rPr lang="en-US" b="1" baseline="0"/>
              <a:t>no shared risk</a:t>
            </a:r>
            <a:r>
              <a:rPr lang="en-US" baseline="0"/>
              <a:t> – no potential for shared gains or losses. Track 1 participants include smaller provider groups or independent practices that couldn't previously join IHP due to low attribution, and collaborative systems that aren’t sufficiently capitalized to take on downside risk. </a:t>
            </a:r>
          </a:p>
          <a:p>
            <a:endParaRPr lang="en-US" baseline="0"/>
          </a:p>
          <a:p>
            <a:r>
              <a:rPr lang="en-US" baseline="0"/>
              <a:t>-- Track 2 IHPs have </a:t>
            </a:r>
            <a:r>
              <a:rPr lang="en-US" b="1" baseline="0"/>
              <a:t>shared risk, with the standard risk being reciprocal or equal upside vs. downside</a:t>
            </a:r>
            <a:r>
              <a:rPr lang="en-US" baseline="0"/>
              <a:t>. We also built into Track 2 an incentive to partner with community-based organizations (Accountable Care Partnerships)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Both Track 1 and 2 get the benefit of a new payment type added to the IHP model – the </a:t>
            </a:r>
            <a:r>
              <a:rPr lang="en-US" b="1" baseline="0"/>
              <a:t>Population-based payment </a:t>
            </a:r>
            <a:r>
              <a:rPr lang="en-US" baseline="0"/>
              <a:t>– in essence, it can be thought of as a combination of pre-paid savings and primary care medical home care coordination-types of payments. The mean payment is around $4.50 PMPM, paid on a quarterly basis. The payment is tied to specific quality metrics, including </a:t>
            </a:r>
            <a:r>
              <a:rPr lang="en-US" b="1" baseline="0"/>
              <a:t>health equity metrics</a:t>
            </a:r>
            <a:r>
              <a:rPr lang="en-US" baseline="0"/>
              <a:t>. Additionally, the PBP payment amount is directly tied to an IHP population's clinical and social risk. </a:t>
            </a:r>
          </a:p>
          <a:p>
            <a:endParaRPr lang="en-US"/>
          </a:p>
          <a:p>
            <a:r>
              <a:rPr lang="en-US"/>
              <a:t>-- In building the 2.0 model, we</a:t>
            </a:r>
            <a:r>
              <a:rPr lang="en-US" baseline="0"/>
              <a:t> wanted to overtly take steps towards better sustainability of innovations, interventions, and partnerships that crept outside of the standard medical model. </a:t>
            </a:r>
          </a:p>
          <a:p>
            <a:endParaRPr lang="en-US" baseline="0"/>
          </a:p>
          <a:p>
            <a:r>
              <a:rPr lang="en-US"/>
              <a:t>-- Accountable</a:t>
            </a:r>
            <a:r>
              <a:rPr lang="en-US" baseline="0"/>
              <a:t> Care Partnerships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 back to the “Accountable Care Partnerships” concept</a:t>
            </a:r>
          </a:p>
          <a:p>
            <a:pPr marL="171450" indent="-171450">
              <a:buFont typeface="Arial" panose="020B0604020202020204" pitchFamily="34" charset="0"/>
              <a:buChar char="•"/>
            </a:pPr>
            <a:r>
              <a:rPr lang="en-US"/>
              <a:t>Track 2 IHPs may be </a:t>
            </a:r>
            <a:r>
              <a:rPr lang="en-US" b="1"/>
              <a:t>eligible for greater upside </a:t>
            </a:r>
            <a:r>
              <a:rPr lang="en-US"/>
              <a:t>gain vs. downside loss potential, if they partner with community, mental health or social service partners</a:t>
            </a:r>
          </a:p>
          <a:p>
            <a:pPr marL="171450" indent="-171450">
              <a:buFont typeface="Arial" panose="020B0604020202020204" pitchFamily="34" charset="0"/>
              <a:buChar char="•"/>
            </a:pPr>
            <a:r>
              <a:rPr lang="en-US" b="1"/>
              <a:t>Ongoing legal relationship </a:t>
            </a:r>
            <a:r>
              <a:rPr lang="en-US"/>
              <a:t>to provide services to address a population health goal; partnerships to be evaluated on:</a:t>
            </a:r>
          </a:p>
          <a:p>
            <a:pPr marL="628650" lvl="1" indent="-171450">
              <a:buFont typeface="Arial" panose="020B0604020202020204" pitchFamily="34" charset="0"/>
              <a:buChar char="•"/>
            </a:pPr>
            <a:r>
              <a:rPr lang="en-US" b="1" err="1"/>
              <a:t>Substantiveness</a:t>
            </a:r>
            <a:r>
              <a:rPr lang="en-US"/>
              <a:t> of the community partnership</a:t>
            </a:r>
          </a:p>
          <a:p>
            <a:pPr marL="628650" lvl="1" indent="-171450">
              <a:buFont typeface="Arial" panose="020B0604020202020204" pitchFamily="34" charset="0"/>
              <a:buChar char="•"/>
            </a:pPr>
            <a:r>
              <a:rPr lang="en-US" b="1"/>
              <a:t>Sustainability</a:t>
            </a:r>
            <a:r>
              <a:rPr lang="en-US"/>
              <a:t> of partnership and partner’s service delivery model</a:t>
            </a:r>
          </a:p>
          <a:p>
            <a:pPr marL="628650" lvl="1" indent="-171450">
              <a:buFont typeface="Arial" panose="020B0604020202020204" pitchFamily="34" charset="0"/>
              <a:buChar char="•"/>
            </a:pPr>
            <a:r>
              <a:rPr lang="en-US" b="1"/>
              <a:t>Impact</a:t>
            </a:r>
            <a:r>
              <a:rPr lang="en-US"/>
              <a:t> of the community partnership on the beneficiaries’ health and experience, overall total cost and/or quality of care</a:t>
            </a:r>
          </a:p>
          <a:p>
            <a:pPr marL="171450" indent="-171450">
              <a:buFont typeface="Arial" panose="020B0604020202020204" pitchFamily="34" charset="0"/>
              <a:buChar char="•"/>
            </a:pPr>
            <a:r>
              <a:rPr lang="en-US"/>
              <a:t>These arrangements, which can result in a Track 2 IHP receiving beneficial risk terms, must include an ongoing legal relationship – basically a contract, MOU, or other written agreement. </a:t>
            </a:r>
          </a:p>
          <a:p>
            <a:pPr marL="171450" indent="-171450">
              <a:buFont typeface="Arial" panose="020B0604020202020204" pitchFamily="34" charset="0"/>
              <a:buChar char="•"/>
            </a:pPr>
            <a:r>
              <a:rPr lang="en-US"/>
              <a:t>A pure referral arrangement with no additional terms would not be sufficient. </a:t>
            </a:r>
          </a:p>
          <a:p>
            <a:pPr marL="171450" indent="-171450">
              <a:buFont typeface="Arial" panose="020B0604020202020204" pitchFamily="34" charset="0"/>
              <a:buChar char="•"/>
            </a:pPr>
            <a:r>
              <a:rPr lang="en-US"/>
              <a:t>Some examples, certainly not exhaustive, of areas in which IHPs could pursue community partnerships includes - housing, food security, social services, education, public health, comprehensive behavioral health, or transportation</a:t>
            </a:r>
          </a:p>
          <a:p>
            <a:pPr marL="171450" indent="-171450">
              <a:buFont typeface="Arial" panose="020B0604020202020204" pitchFamily="34" charset="0"/>
              <a:buChar char="•"/>
            </a:pPr>
            <a:r>
              <a:rPr lang="en-US"/>
              <a:t>We anticipate that these arrangements may be fairly idiosyncratic in nature – therefore, we will need to evaluate them on an individual basis. </a:t>
            </a:r>
          </a:p>
          <a:p>
            <a:pPr marL="171450" indent="-171450">
              <a:buFont typeface="Arial" panose="020B0604020202020204" pitchFamily="34" charset="0"/>
              <a:buChar char="•"/>
            </a:pPr>
            <a:r>
              <a:rPr lang="en-US"/>
              <a:t>If you have questions on whether a potential partnership would be sufficient, I encourage you to contact us to discuss</a:t>
            </a:r>
          </a:p>
          <a:p>
            <a:pPr marL="171450" indent="-171450">
              <a:buFont typeface="Arial" panose="020B0604020202020204" pitchFamily="34" charset="0"/>
              <a:buChar char="•"/>
            </a:pPr>
            <a:r>
              <a:rPr lang="en-US"/>
              <a:t>An important note – tack 1 IHPs may participate in an Accountable Care Partnership with a Track 2 IHP.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26152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57869"/>
          </a:xfrm>
        </p:spPr>
        <p:txBody>
          <a:bodyPr/>
          <a:lstStyle/>
          <a:p>
            <a:r>
              <a:rPr lang="en-US" sz="1000"/>
              <a:t>Risk adjustment enhancements, particularly on pediatric populations</a:t>
            </a:r>
          </a:p>
          <a:p>
            <a:r>
              <a:rPr lang="en-US" sz="1000"/>
              <a:t>Social risk – integrating more information (geo, care intensity, language, other factors?), enhancing our methods for capturing and modifying risk… </a:t>
            </a:r>
          </a:p>
          <a:p>
            <a:r>
              <a:rPr lang="en-US" sz="1000"/>
              <a:t>Strengthening partnerships – tweaking incentives? Facilitating information exchange</a:t>
            </a:r>
          </a:p>
          <a:p>
            <a:r>
              <a:rPr lang="en-US" sz="1000"/>
              <a:t>Evaluating partnerships and outcomes of partnerships</a:t>
            </a:r>
          </a:p>
          <a:p>
            <a:r>
              <a:rPr lang="en-US" sz="1000"/>
              <a:t>Evaluating the PBP</a:t>
            </a:r>
          </a:p>
          <a:p>
            <a:endParaRPr lang="en-US" sz="1000"/>
          </a:p>
          <a:p>
            <a:r>
              <a:rPr lang="en-US" sz="1000"/>
              <a:t>Continuing to move towards outcomes-based purchasing – Next Gen IHP model… in 2021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05669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baseline="0"/>
              <a:t>Real-time alert service that allows providers to see where their members are receiving care when they go outside of their system</a:t>
            </a:r>
          </a:p>
          <a:p>
            <a:pPr marL="165261" indent="-165261">
              <a:buFont typeface="Arial" panose="020B0604020202020204" pitchFamily="34" charset="0"/>
              <a:buChar char="•"/>
            </a:pPr>
            <a:r>
              <a:rPr lang="en-US" baseline="0"/>
              <a:t>Alerts for Admissions/Discharges/Transfers from facilities (focus on inpatient and ED)</a:t>
            </a:r>
          </a:p>
          <a:p>
            <a:pPr marL="165261" indent="-165261">
              <a:buFont typeface="Arial" panose="020B0604020202020204" pitchFamily="34" charset="0"/>
              <a:buChar char="•"/>
            </a:pPr>
            <a:r>
              <a:rPr lang="en-US" baseline="0"/>
              <a:t>Better transitional care management and improved outcomes for patients – potential to reduce readmissions and TCOC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33412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solidFill>
                  <a:schemeClr val="accent5"/>
                </a:solidFill>
              </a:rPr>
              <a:t>Heather</a:t>
            </a:r>
          </a:p>
          <a:p>
            <a:pPr marL="0" indent="0">
              <a:buNone/>
            </a:pPr>
            <a:r>
              <a:rPr lang="en-US">
                <a:solidFill>
                  <a:schemeClr val="accent5"/>
                </a:solidFill>
              </a:rPr>
              <a:t>In November 2017, DHS issued request for comment on Next Generation </a:t>
            </a:r>
            <a:r>
              <a:rPr lang="en-US"/>
              <a:t>reforms building on past feedback with the following objectives in mind:</a:t>
            </a:r>
          </a:p>
          <a:p>
            <a:pPr marL="171450" lvl="0" indent="-171450">
              <a:buFont typeface="Arial" panose="020B0604020202020204" pitchFamily="34" charset="0"/>
              <a:buChar char="•"/>
            </a:pPr>
            <a:r>
              <a:rPr lang="en-US"/>
              <a:t>Focus on enrollees and outcomes</a:t>
            </a:r>
          </a:p>
          <a:p>
            <a:pPr marL="171450" lvl="0" indent="-171450">
              <a:buFont typeface="Arial" panose="020B0604020202020204" pitchFamily="34" charset="0"/>
              <a:buChar char="•"/>
            </a:pPr>
            <a:r>
              <a:rPr lang="en-US"/>
              <a:t>Place value on coordination of care and services that produce better health outcomes at a reasonable cost</a:t>
            </a:r>
          </a:p>
          <a:p>
            <a:pPr marL="171450" lvl="0" indent="-171450">
              <a:buFont typeface="Arial" panose="020B0604020202020204" pitchFamily="34" charset="0"/>
              <a:buChar char="•"/>
            </a:pPr>
            <a:r>
              <a:rPr lang="en-US"/>
              <a:t>Create more provider accountability for cost and quality </a:t>
            </a:r>
          </a:p>
          <a:p>
            <a:pPr marL="171450" lvl="0" indent="-171450">
              <a:buFont typeface="Arial" panose="020B0604020202020204" pitchFamily="34" charset="0"/>
              <a:buChar char="•"/>
            </a:pPr>
            <a:r>
              <a:rPr lang="en-US"/>
              <a:t>Increase financial accountability over time with a proportional level of risk </a:t>
            </a:r>
          </a:p>
          <a:p>
            <a:pPr marL="171450" lvl="0" indent="-171450">
              <a:buFont typeface="Arial" panose="020B0604020202020204" pitchFamily="34" charset="0"/>
              <a:buChar char="•"/>
            </a:pPr>
            <a:r>
              <a:rPr lang="en-US"/>
              <a:t>Simplify administrative and financial functions </a:t>
            </a:r>
          </a:p>
          <a:p>
            <a:pPr marL="171450" lvl="0" indent="-171450">
              <a:buFont typeface="Arial" panose="020B0604020202020204" pitchFamily="34" charset="0"/>
              <a:buChar char="•"/>
            </a:pPr>
            <a:r>
              <a:rPr lang="en-US"/>
              <a:t>Reinvest in enrollees, create savings for entities and taxpayers</a:t>
            </a:r>
          </a:p>
          <a:p>
            <a:pPr marL="171450" lvl="0" indent="-171450">
              <a:buFont typeface="Arial" panose="020B0604020202020204" pitchFamily="34" charset="0"/>
              <a:buChar char="•"/>
            </a:pPr>
            <a:endParaRPr lang="en-US" sz="6400" b="1">
              <a:solidFill>
                <a:srgbClr val="002060"/>
              </a:solidFill>
            </a:endParaRPr>
          </a:p>
          <a:p>
            <a:pPr algn="l"/>
            <a:r>
              <a:rPr lang="en-US" sz="1200"/>
              <a:t>As part of a partial capitation payment, the Next Generation IHPs will be responsible for medical management &amp; care coordination, including:</a:t>
            </a:r>
          </a:p>
          <a:p>
            <a:pPr marL="457200" indent="-457200" algn="l">
              <a:buFont typeface="Arial" panose="020B0604020202020204" pitchFamily="34" charset="0"/>
              <a:buChar char="•"/>
            </a:pPr>
            <a:r>
              <a:rPr lang="en-US" sz="1200"/>
              <a:t>Coordination and management of primary &amp; specialty care</a:t>
            </a:r>
          </a:p>
          <a:p>
            <a:pPr marL="457200" indent="-457200" algn="l">
              <a:buFont typeface="Arial" panose="020B0604020202020204" pitchFamily="34" charset="0"/>
              <a:buChar char="•"/>
            </a:pPr>
            <a:r>
              <a:rPr lang="en-US" sz="1200"/>
              <a:t>Population health programs</a:t>
            </a:r>
          </a:p>
          <a:p>
            <a:pPr marL="457200" indent="-457200" algn="l">
              <a:buFont typeface="Arial" panose="020B0604020202020204" pitchFamily="34" charset="0"/>
              <a:buChar char="•"/>
            </a:pPr>
            <a:r>
              <a:rPr lang="en-US" sz="1200"/>
              <a:t>Identification of high risk populations</a:t>
            </a:r>
          </a:p>
          <a:p>
            <a:pPr marL="457200" indent="-457200" algn="l">
              <a:buFont typeface="Arial" panose="020B0604020202020204" pitchFamily="34" charset="0"/>
              <a:buChar char="•"/>
            </a:pPr>
            <a:r>
              <a:rPr lang="en-US" sz="1200"/>
              <a:t>Discharge planning</a:t>
            </a:r>
          </a:p>
          <a:p>
            <a:pPr marL="457200" indent="-457200" algn="l">
              <a:buFont typeface="Arial" panose="020B0604020202020204" pitchFamily="34" charset="0"/>
              <a:buChar char="•"/>
            </a:pPr>
            <a:r>
              <a:rPr lang="en-US" sz="1200"/>
              <a:t>Coordination of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Changing finance and experience for people. Still developing. Lot of feedback.</a:t>
            </a:r>
            <a:r>
              <a:rPr lang="en-US" baseline="0"/>
              <a:t> Working on modeling. </a:t>
            </a:r>
          </a:p>
          <a:p>
            <a:endParaRPr lang="en-US" baseline="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427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9295" indent="-159295">
              <a:buFont typeface="Arial" panose="020B0604020202020204" pitchFamily="34" charset="0"/>
              <a:buChar char="•"/>
            </a:pPr>
            <a:r>
              <a:rPr lang="en-US"/>
              <a:t>Partnering with county service agencies and community organizations to target wellness resources. – A good example of this is Lakewood Health, which has an incredible program aimed at address food insecurity – they have few resources to pull from both in their community and internally as a small/lean organization. They have a team of two people who have led the work and have both a place-based intervention for low-income individuals living in senior housing and an onsite intervention that is medically tailored along with a clinic screening and additional intervention (like diabetes education or social services connections). They deliver food, connect individuals to additional services and have a “store” on site. They work with local growers and other organizations together to create a system that works.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8894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9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hangingPunct="0">
              <a:buFont typeface="Arial" panose="020B0604020202020204" pitchFamily="34" charset="0"/>
              <a:buChar char="•"/>
            </a:pPr>
            <a:r>
              <a:rPr lang="en-US" sz="1200" kern="1200">
                <a:solidFill>
                  <a:schemeClr val="tx1"/>
                </a:solidFill>
                <a:effectLst/>
                <a:latin typeface="+mn-lt"/>
                <a:ea typeface="+mn-ea"/>
                <a:cs typeface="+mn-cs"/>
              </a:rPr>
              <a:t>CHCS was established in 1995 through a major grant from the Robert Wood Johnson foundation to improve the underpinnings of the nation’s health care safety net. </a:t>
            </a:r>
          </a:p>
          <a:p>
            <a:pPr marL="171450" lvl="0" indent="-171450" fontAlgn="base" hangingPunct="0">
              <a:buFont typeface="Arial" panose="020B0604020202020204" pitchFamily="34" charset="0"/>
              <a:buChar char="•"/>
            </a:pPr>
            <a:r>
              <a:rPr lang="en-US" sz="1200" kern="1200">
                <a:solidFill>
                  <a:schemeClr val="tx1"/>
                </a:solidFill>
                <a:effectLst/>
                <a:latin typeface="+mn-lt"/>
                <a:ea typeface="+mn-ea"/>
                <a:cs typeface="+mn-cs"/>
              </a:rPr>
              <a:t>Today, the mission of the Center for Health Care Strategies (CHCS) is to support innovations in care delivery and improve the health of low-income Americans, particularly individuals with complex and high-cost needs. </a:t>
            </a:r>
          </a:p>
          <a:p>
            <a:pPr marL="171450" lvl="0" indent="-171450" fontAlgn="base" hangingPunct="0">
              <a:buFont typeface="Arial" panose="020B0604020202020204" pitchFamily="34" charset="0"/>
              <a:buChar char="•"/>
            </a:pPr>
            <a:r>
              <a:rPr lang="en-US" sz="1200" kern="1200">
                <a:solidFill>
                  <a:schemeClr val="tx1"/>
                </a:solidFill>
                <a:effectLst/>
                <a:latin typeface="+mn-lt"/>
                <a:ea typeface="+mn-ea"/>
                <a:cs typeface="+mn-cs"/>
              </a:rPr>
              <a:t>To achieve its mission, CHCS’ work with states, health plans, providers, community-based organizations, and federal policymakers focuses on three priorities: </a:t>
            </a:r>
          </a:p>
          <a:p>
            <a:pPr marL="628650" marR="0" lvl="1" indent="-171450" algn="l" defTabSz="914400" rtl="0" eaLnBrk="1" fontAlgn="base" latinLnBrk="0" hangingPunct="0">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Integrating services for people with complex needs; </a:t>
            </a:r>
          </a:p>
          <a:p>
            <a:pPr marL="628650" lvl="1" indent="-171450" fontAlgn="base" hangingPunct="0">
              <a:buFont typeface="Arial" panose="020B0604020202020204" pitchFamily="34" charset="0"/>
              <a:buChar char="•"/>
            </a:pPr>
            <a:r>
              <a:rPr lang="en-US" sz="1200" kern="1200">
                <a:solidFill>
                  <a:schemeClr val="tx1"/>
                </a:solidFill>
                <a:effectLst/>
                <a:latin typeface="+mn-lt"/>
                <a:ea typeface="+mn-ea"/>
                <a:cs typeface="+mn-cs"/>
              </a:rPr>
              <a:t>Advancing delivery system and payment reform; and</a:t>
            </a:r>
          </a:p>
          <a:p>
            <a:pPr marL="628650" lvl="1" indent="-171450" fontAlgn="base" hangingPunct="0">
              <a:buFont typeface="Arial" panose="020B0604020202020204" pitchFamily="34" charset="0"/>
              <a:buChar char="•"/>
            </a:pPr>
            <a:r>
              <a:rPr lang="en-US" sz="1200" kern="1200">
                <a:solidFill>
                  <a:schemeClr val="tx1"/>
                </a:solidFill>
                <a:effectLst/>
                <a:latin typeface="+mn-lt"/>
                <a:ea typeface="+mn-ea"/>
                <a:cs typeface="+mn-cs"/>
              </a:rPr>
              <a:t>Building Medicaid and cross-sector leadership </a:t>
            </a:r>
            <a:r>
              <a:rPr lang="en-US" sz="1200" kern="1200" err="1">
                <a:solidFill>
                  <a:schemeClr val="tx1"/>
                </a:solidFill>
                <a:effectLst/>
                <a:latin typeface="+mn-lt"/>
                <a:ea typeface="+mn-ea"/>
                <a:cs typeface="+mn-cs"/>
              </a:rPr>
              <a:t>capacitiy</a:t>
            </a:r>
            <a:endParaRPr lang="en-US" sz="1200" kern="120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a:solidFill>
                  <a:schemeClr val="tx1"/>
                </a:solidFill>
                <a:effectLst/>
                <a:latin typeface="+mn-lt"/>
                <a:ea typeface="+mn-ea"/>
                <a:cs typeface="+mn-cs"/>
              </a:rPr>
              <a:t> CHCS’ activities fall under the following broad buckets: </a:t>
            </a:r>
          </a:p>
          <a:p>
            <a:pPr marL="628650" lvl="1" indent="-171450" fontAlgn="base" hangingPunct="0">
              <a:buFont typeface="Arial" panose="020B0604020202020204" pitchFamily="34" charset="0"/>
              <a:buChar char="•"/>
            </a:pPr>
            <a:r>
              <a:rPr lang="en-US" sz="1200" kern="1200">
                <a:solidFill>
                  <a:schemeClr val="tx1"/>
                </a:solidFill>
                <a:effectLst/>
                <a:latin typeface="+mn-lt"/>
                <a:ea typeface="+mn-ea"/>
                <a:cs typeface="+mn-cs"/>
              </a:rPr>
              <a:t>Knowledge development;</a:t>
            </a:r>
          </a:p>
          <a:p>
            <a:pPr marL="628650" lvl="1" indent="-171450" fontAlgn="base" hangingPunct="0">
              <a:buFont typeface="Arial" panose="020B0604020202020204" pitchFamily="34" charset="0"/>
              <a:buChar char="•"/>
            </a:pPr>
            <a:r>
              <a:rPr lang="en-US" sz="1200" kern="1200">
                <a:solidFill>
                  <a:schemeClr val="tx1"/>
                </a:solidFill>
                <a:effectLst/>
                <a:latin typeface="+mn-lt"/>
                <a:ea typeface="+mn-ea"/>
                <a:cs typeface="+mn-cs"/>
              </a:rPr>
              <a:t>Collaborative learning; </a:t>
            </a:r>
          </a:p>
          <a:p>
            <a:pPr marL="628650" lvl="1" indent="-171450" fontAlgn="base" hangingPunct="0">
              <a:buFont typeface="Arial" panose="020B0604020202020204" pitchFamily="34" charset="0"/>
              <a:buChar char="•"/>
            </a:pPr>
            <a:r>
              <a:rPr lang="en-US" sz="1200" kern="1200">
                <a:solidFill>
                  <a:schemeClr val="tx1"/>
                </a:solidFill>
                <a:effectLst/>
                <a:latin typeface="+mn-lt"/>
                <a:ea typeface="+mn-ea"/>
                <a:cs typeface="+mn-cs"/>
              </a:rPr>
              <a:t>Technical assistance; and </a:t>
            </a:r>
          </a:p>
          <a:p>
            <a:pPr marL="628650" lvl="1" indent="-171450" fontAlgn="base" hangingPunct="0">
              <a:buFont typeface="Arial" panose="020B0604020202020204" pitchFamily="34" charset="0"/>
              <a:buChar char="•"/>
            </a:pPr>
            <a:r>
              <a:rPr lang="en-US" sz="1200" kern="1200">
                <a:solidFill>
                  <a:schemeClr val="tx1"/>
                </a:solidFill>
                <a:effectLst/>
                <a:latin typeface="+mn-lt"/>
                <a:ea typeface="+mn-ea"/>
                <a:cs typeface="+mn-cs"/>
              </a:rPr>
              <a:t>Best practice dissemination.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60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following</a:t>
            </a:r>
            <a:r>
              <a:rPr lang="en-US"/>
              <a:t> slides give some</a:t>
            </a:r>
            <a:r>
              <a:rPr lang="en-US" baseline="0"/>
              <a:t> examples and evidence for each of the four most common VBP approaches, from several different states, mostly within Medicaid.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P4P ties provider payment directly to specific indicators of quality or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Clinical Episode Payment: </a:t>
            </a:r>
            <a:r>
              <a:rPr lang="en-US"/>
              <a:t>A bundled</a:t>
            </a:r>
            <a:r>
              <a:rPr lang="en-US" baseline="0"/>
              <a:t> </a:t>
            </a:r>
            <a:r>
              <a:rPr lang="en-US"/>
              <a:t>payment for a set of services that occur overtime and across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Shared savings: Providers that succeed in keeping costs below a total cost of care benchmark keep a percentage of the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Capitated payment: Providers receive an upfront per member per month (PMPM) payment to cover a wide range of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a:t>Outcomes: </a:t>
            </a:r>
          </a:p>
          <a:p>
            <a:pPr marL="0" indent="0">
              <a:buFont typeface="Arial" panose="020B0604020202020204" pitchFamily="34" charset="0"/>
              <a:buNone/>
            </a:pPr>
            <a:endParaRPr lang="en-US" b="1" baseline="0"/>
          </a:p>
          <a:p>
            <a:pPr marL="0" indent="0">
              <a:buFont typeface="Arial" panose="020B0604020202020204" pitchFamily="34" charset="0"/>
              <a:buNone/>
            </a:pPr>
            <a:r>
              <a:rPr lang="en-US" b="1" baseline="0"/>
              <a:t>State Evaluation - Summary of Medicaid outcomes</a:t>
            </a:r>
          </a:p>
          <a:p>
            <a:pPr marL="0" indent="0">
              <a:buFont typeface="Arial" panose="020B0604020202020204" pitchFamily="34" charset="0"/>
              <a:buNone/>
            </a:pPr>
            <a:r>
              <a:rPr lang="en-US" b="0" baseline="0"/>
              <a:t>http://www.achi.net/Content/Documents/ResourceRenderer.ashx?ID=482, page 9 </a:t>
            </a:r>
          </a:p>
          <a:p>
            <a:pPr marL="0" indent="0">
              <a:buFont typeface="Arial" panose="020B0604020202020204" pitchFamily="34" charset="0"/>
              <a:buNone/>
            </a:pPr>
            <a:endParaRPr lang="en-US" b="1" baseline="0"/>
          </a:p>
          <a:p>
            <a:pPr marL="0" indent="0">
              <a:buFont typeface="Arial" panose="020B0604020202020204" pitchFamily="34" charset="0"/>
              <a:buNone/>
            </a:pPr>
            <a:r>
              <a:rPr lang="en-US" b="1" baseline="0"/>
              <a:t>NBER study</a:t>
            </a:r>
          </a:p>
          <a:p>
            <a:pPr marL="171450" indent="-171450">
              <a:buFont typeface="Arial" panose="020B0604020202020204" pitchFamily="34" charset="0"/>
              <a:buChar char="•"/>
            </a:pPr>
            <a:r>
              <a:rPr lang="en-US" b="0" baseline="0"/>
              <a:t>For the overall (not just Medicaid) 3.8% drop in perinatal spending, this came from NBER study comparing AR data before and after implementation to peer states without episodes of care.</a:t>
            </a:r>
          </a:p>
          <a:p>
            <a:pPr marL="171450" indent="-171450">
              <a:buFont typeface="Arial" panose="020B0604020202020204" pitchFamily="34" charset="0"/>
              <a:buChar char="•"/>
            </a:pPr>
            <a:r>
              <a:rPr lang="en-US" b="0" baseline="0"/>
              <a:t>More than 80% of the reduction in perinatal spending came from a reduction in spending on inpatient facility care. This was driven by changes in price rather than quantity.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Declines in physician spending and outpatient spending were small and statistically insignificant, as were changes in utilization, including caesarean section rates and the length of inpatient stays. In terms of quality measures, EBP implementation was associated with improvements in chlamydia screening rates but no other changes.</a:t>
            </a:r>
            <a:endParaRPr lang="en-US" b="1"/>
          </a:p>
          <a:p>
            <a:endParaRPr lang="en-US" b="1"/>
          </a:p>
          <a:p>
            <a:r>
              <a:rPr lang="en-US" b="1"/>
              <a:t>More information:</a:t>
            </a:r>
          </a:p>
          <a:p>
            <a:r>
              <a:rPr lang="en-US" b="1"/>
              <a:t>Statewide Tracking Report</a:t>
            </a:r>
            <a:r>
              <a:rPr lang="en-US" b="1" baseline="0"/>
              <a:t> (May 2017): </a:t>
            </a:r>
            <a:r>
              <a:rPr lang="en-US"/>
              <a:t>http://www.achi.net/Content/Documents/ResourceRenderer.ashx?ID=482 </a:t>
            </a:r>
          </a:p>
          <a:p>
            <a:pPr marL="171450" indent="-171450">
              <a:buFont typeface="Arial" panose="020B0604020202020204" pitchFamily="34" charset="0"/>
              <a:buChar char="•"/>
            </a:pPr>
            <a:r>
              <a:rPr lang="en-US"/>
              <a:t>Detailed quality outcomes beginning on page 26.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Summary of National Bureau of</a:t>
            </a:r>
            <a:r>
              <a:rPr lang="en-US" b="1" baseline="0"/>
              <a:t> Economic Research Study on Perinatal Episode: </a:t>
            </a:r>
            <a:r>
              <a:rPr lang="en-US"/>
              <a:t>http://www.nber.org/aginghealth/2018no1/w23926.shtml </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07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Massachusetts Medicaid program, </a:t>
            </a:r>
            <a:r>
              <a:rPr lang="en-US" err="1"/>
              <a:t>MassHealth</a:t>
            </a:r>
            <a:r>
              <a:rPr lang="en-US"/>
              <a:t>, introduced accountable care organizations (ACOs) for many of its members in March 2018. </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Accountable Care Partnership Plan - Provider-led ACO partnered with a single MCO.</a:t>
            </a:r>
          </a:p>
          <a:p>
            <a:pPr marL="171450" indent="-171450">
              <a:buFont typeface="Arial" panose="020B0604020202020204" pitchFamily="34" charset="0"/>
              <a:buChar char="•"/>
            </a:pPr>
            <a:r>
              <a:rPr lang="en-US"/>
              <a:t>Primary Care ACO - Provider-led ACO contracting directly with </a:t>
            </a:r>
            <a:r>
              <a:rPr lang="en-US" err="1"/>
              <a:t>MassHealth</a:t>
            </a:r>
            <a:endParaRPr lang="en-US"/>
          </a:p>
          <a:p>
            <a:pPr marL="171450" indent="-171450">
              <a:buFont typeface="Arial" panose="020B0604020202020204" pitchFamily="34" charset="0"/>
              <a:buChar char="•"/>
            </a:pPr>
            <a:r>
              <a:rPr lang="en-US"/>
              <a:t>MCO-Administered ACO - Provider-led ACO contracting with one or more MCOs.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92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Results</a:t>
            </a:r>
            <a:endParaRPr lang="en-US"/>
          </a:p>
          <a:p>
            <a:pPr marL="171450" indent="-171450">
              <a:buFont typeface="Arial" panose="020B0604020202020204" pitchFamily="34" charset="0"/>
              <a:buChar char="•"/>
            </a:pPr>
            <a:r>
              <a:rPr lang="en-US"/>
              <a:t>Hospitals adapted quickly</a:t>
            </a:r>
            <a:r>
              <a:rPr lang="en-US" baseline="0"/>
              <a:t> to the new system, with 95% of payments away from FFS in the first year of the program – far exceeding the original goal.</a:t>
            </a:r>
          </a:p>
          <a:p>
            <a:pPr marL="171450" indent="-171450">
              <a:buFont typeface="Arial" panose="020B0604020202020204" pitchFamily="34" charset="0"/>
              <a:buChar char="•"/>
            </a:pPr>
            <a:r>
              <a:rPr lang="en-US" baseline="0"/>
              <a:t>For MD hospitals, it made more sense from a business perspective to avoid uncertainty and quickly transition away from FFS. The quick adaptation may have something to do with Maryland’s long history of rate-setting. </a:t>
            </a:r>
          </a:p>
          <a:p>
            <a:pPr marL="171450" indent="-171450">
              <a:buFont typeface="Arial" panose="020B0604020202020204" pitchFamily="34" charset="0"/>
              <a:buChar char="•"/>
            </a:pPr>
            <a:r>
              <a:rPr lang="en-US" baseline="0"/>
              <a:t>The state also exceeded its 5-year savings goal, with $586M in Medicare hospital savings in the first three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a:p>
          <a:p>
            <a:pPr marL="171450" indent="-171450">
              <a:buFont typeface="Arial" panose="020B0604020202020204" pitchFamily="34" charset="0"/>
              <a:buChar char="•"/>
            </a:pPr>
            <a:endParaRPr lang="en-US"/>
          </a:p>
          <a:p>
            <a:pPr marL="0" indent="0">
              <a:buFont typeface="Arial" panose="020B0604020202020204" pitchFamily="34" charset="0"/>
              <a:buNone/>
            </a:pPr>
            <a:r>
              <a:rPr lang="en-US" b="1"/>
              <a:t>More</a:t>
            </a:r>
            <a:r>
              <a:rPr lang="en-US" b="1" baseline="0"/>
              <a:t> Information:</a:t>
            </a:r>
          </a:p>
          <a:p>
            <a:pPr marL="0" indent="0">
              <a:buFont typeface="Arial" panose="020B0604020202020204" pitchFamily="34" charset="0"/>
              <a:buNone/>
            </a:pPr>
            <a:r>
              <a:rPr lang="en-US" b="1" baseline="0"/>
              <a:t>RTI/CMS evaluation:</a:t>
            </a:r>
          </a:p>
          <a:p>
            <a:pPr marL="0" indent="0">
              <a:buFont typeface="Arial" panose="020B0604020202020204" pitchFamily="34" charset="0"/>
              <a:buNone/>
            </a:pPr>
            <a:r>
              <a:rPr lang="en-US" b="0"/>
              <a:t>https://downloads.cms.gov/files/cmmi/md-all-payer-thirdannrpt.pdf </a:t>
            </a:r>
          </a:p>
          <a:p>
            <a:pPr marL="0" indent="0">
              <a:buFont typeface="Arial" panose="020B0604020202020204" pitchFamily="34" charset="0"/>
              <a:buNone/>
            </a:pPr>
            <a:endParaRPr lang="en-US" b="0"/>
          </a:p>
          <a:p>
            <a:pPr marL="0" indent="0">
              <a:buFont typeface="Arial" panose="020B0604020202020204" pitchFamily="34" charset="0"/>
              <a:buNone/>
            </a:pPr>
            <a:r>
              <a:rPr lang="en-US" b="1"/>
              <a:t>State evaluation:</a:t>
            </a:r>
          </a:p>
          <a:p>
            <a:pPr marL="0" indent="0">
              <a:buFont typeface="Arial" panose="020B0604020202020204" pitchFamily="34" charset="0"/>
              <a:buNone/>
            </a:pPr>
            <a:r>
              <a:rPr lang="en-US" b="0"/>
              <a:t>http://www.hscrc.state.md.us/Documents/Modernization/Maryland%20APM%20Performance%20Report%20-CY2016_3_9_18.pdf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52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2019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Tree>
    <p:extLst>
      <p:ext uri="{BB962C8B-B14F-4D97-AF65-F5344CB8AC3E}">
        <p14:creationId xmlns:p14="http://schemas.microsoft.com/office/powerpoint/2010/main" val="33583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endParaRPr lang="en-US"/>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
        <p:nvSpPr>
          <p:cNvPr id="8" name="TextBox 7"/>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5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Confidential &amp; Proprietary">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endParaRPr lang="en-US"/>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marL="457200" indent="0">
              <a:spcBef>
                <a:spcPts val="600"/>
              </a:spcBef>
              <a:buNone/>
              <a:defRPr/>
            </a:lvl2pPr>
            <a:lvl3pPr marL="914400" indent="0">
              <a:spcBef>
                <a:spcPts val="300"/>
              </a:spcBef>
              <a:buNone/>
              <a:defRPr sz="1400"/>
            </a:lvl3pPr>
            <a:lvl4pPr>
              <a:spcBef>
                <a:spcPts val="300"/>
              </a:spcBef>
              <a:defRPr sz="1400"/>
            </a:lvl4pPr>
            <a:lvl5pPr>
              <a:spcBef>
                <a:spcPts val="300"/>
              </a:spcBef>
              <a:defRPr sz="1400"/>
            </a:lvl5pPr>
          </a:lstStyle>
          <a:p>
            <a:pPr lvl="0"/>
            <a:endParaRPr lang="en-US"/>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6" name="TextBox 5"/>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802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endParaRPr lang="en-US"/>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marL="457200" indent="0">
              <a:spcBef>
                <a:spcPts val="600"/>
              </a:spcBef>
              <a:buNone/>
              <a:defRPr/>
            </a:lvl2pPr>
            <a:lvl3pPr marL="914400" indent="0">
              <a:spcBef>
                <a:spcPts val="300"/>
              </a:spcBef>
              <a:buNone/>
              <a:defRPr sz="1400"/>
            </a:lvl3pPr>
            <a:lvl4pPr>
              <a:spcBef>
                <a:spcPts val="300"/>
              </a:spcBef>
              <a:defRPr sz="1400"/>
            </a:lvl4pPr>
            <a:lvl5pPr>
              <a:spcBef>
                <a:spcPts val="300"/>
              </a:spcBef>
              <a:defRPr sz="1400"/>
            </a:lvl5pPr>
          </a:lstStyle>
          <a:p>
            <a:pPr lvl="0"/>
            <a:endParaRPr lang="en-US"/>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2D6B392-2311-4D85-A582-D1976F1A3194}" type="slidenum">
              <a:rPr kumimoji="0" lang="en-US" sz="800" b="0" i="0" u="none" strike="noStrike" kern="1200" cap="none" spc="0" normalizeH="0" baseline="0" noProof="0">
                <a:ln>
                  <a:noFill/>
                </a:ln>
                <a:solidFill>
                  <a:srgbClr val="323E48">
                    <a:tint val="75000"/>
                  </a:srgb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323E48">
                  <a:tint val="75000"/>
                </a:srgbClr>
              </a:solidFill>
              <a:effectLst/>
              <a:uLnTx/>
              <a:uFillTx/>
              <a:latin typeface="Arial"/>
              <a:ea typeface="+mn-ea"/>
              <a:cs typeface="+mn-cs"/>
            </a:endParaRPr>
          </a:p>
        </p:txBody>
      </p:sp>
    </p:spTree>
    <p:extLst>
      <p:ext uri="{BB962C8B-B14F-4D97-AF65-F5344CB8AC3E}">
        <p14:creationId xmlns:p14="http://schemas.microsoft.com/office/powerpoint/2010/main" val="414178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246E2CA-2A32-41FF-AFD4-9D7C3F9D18BE}" type="slidenum">
              <a:rPr lang="en-US" smtClean="0"/>
              <a:t>‹#›</a:t>
            </a:fld>
            <a:endParaRPr lang="en-US"/>
          </a:p>
        </p:txBody>
      </p:sp>
    </p:spTree>
    <p:extLst>
      <p:ext uri="{BB962C8B-B14F-4D97-AF65-F5344CB8AC3E}">
        <p14:creationId xmlns:p14="http://schemas.microsoft.com/office/powerpoint/2010/main" val="3831244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224369"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add slide title</a:t>
            </a:r>
          </a:p>
        </p:txBody>
      </p:sp>
      <p:sp>
        <p:nvSpPr>
          <p:cNvPr id="3" name="Footer Placeholder 4"/>
          <p:cNvSpPr>
            <a:spLocks noGrp="1"/>
          </p:cNvSpPr>
          <p:nvPr>
            <p:ph type="ftr" sz="quarter" idx="10"/>
          </p:nvPr>
        </p:nvSpPr>
        <p:spPr/>
        <p:txBody>
          <a:bodyPr/>
          <a:lstStyle>
            <a:lvl1pPr>
              <a:defRPr/>
            </a:lvl1pPr>
          </a:lstStyle>
          <a:p>
            <a:pPr>
              <a:defRPr/>
            </a:pPr>
            <a:endParaRPr lang="en-US">
              <a:solidFill>
                <a:srgbClr val="FFFFFF">
                  <a:lumMod val="50000"/>
                </a:srgbClr>
              </a:solidFill>
            </a:endParaRPr>
          </a:p>
        </p:txBody>
      </p:sp>
    </p:spTree>
    <p:extLst>
      <p:ext uri="{BB962C8B-B14F-4D97-AF65-F5344CB8AC3E}">
        <p14:creationId xmlns:p14="http://schemas.microsoft.com/office/powerpoint/2010/main" val="514482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p:nvPr/>
        </p:nvSpPr>
        <p:spPr bwMode="hidden">
          <a:xfrm>
            <a:off x="0" y="-3174"/>
            <a:ext cx="12192000" cy="3607508"/>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ctrTitle" hasCustomPrompt="1"/>
          </p:nvPr>
        </p:nvSpPr>
        <p:spPr>
          <a:xfrm>
            <a:off x="810001" y="1449150"/>
            <a:ext cx="10572000" cy="2155185"/>
          </a:xfrm>
        </p:spPr>
        <p:txBody>
          <a:bodyPr anchor="ctr"/>
          <a:lstStyle>
            <a:lvl1pPr>
              <a:defRPr sz="4050">
                <a:solidFill>
                  <a:schemeClr val="bg1"/>
                </a:solidFill>
                <a:effectLst>
                  <a:outerShdw blurRad="38100" dist="25400" dir="5400000" algn="tl">
                    <a:srgbClr val="000000">
                      <a:alpha val="25000"/>
                    </a:srgbClr>
                  </a:outerShdw>
                </a:effectLst>
              </a:defRPr>
            </a:lvl1pPr>
          </a:lstStyle>
          <a:p>
            <a:r>
              <a:rPr lang="en-US"/>
              <a:t>Click to add presentation title</a:t>
            </a:r>
          </a:p>
        </p:txBody>
      </p:sp>
      <p:sp>
        <p:nvSpPr>
          <p:cNvPr id="3" name="Subtitle 2"/>
          <p:cNvSpPr>
            <a:spLocks noGrp="1"/>
          </p:cNvSpPr>
          <p:nvPr>
            <p:ph type="subTitle" idx="1" hasCustomPrompt="1"/>
          </p:nvPr>
        </p:nvSpPr>
        <p:spPr>
          <a:xfrm>
            <a:off x="810001" y="4050632"/>
            <a:ext cx="10572000" cy="1707928"/>
          </a:xfrm>
        </p:spPr>
        <p:txBody>
          <a:bodyPr anchor="t">
            <a:noAutofit/>
          </a:bodyPr>
          <a:lstStyle>
            <a:lvl1pPr marL="0" indent="0" algn="l">
              <a:buNone/>
              <a:defRPr sz="2200" spc="-50" baseline="0">
                <a:solidFill>
                  <a:schemeClr val="tx1">
                    <a:lumMod val="75000"/>
                    <a:lumOff val="2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add event title, date, and presenter name(s)</a:t>
            </a:r>
          </a:p>
        </p:txBody>
      </p:sp>
      <p:grpSp>
        <p:nvGrpSpPr>
          <p:cNvPr id="9" name="Group 8"/>
          <p:cNvGrpSpPr/>
          <p:nvPr userDrawn="1"/>
        </p:nvGrpSpPr>
        <p:grpSpPr bwMode="invGray">
          <a:xfrm>
            <a:off x="733803" y="372690"/>
            <a:ext cx="4451551" cy="596534"/>
            <a:chOff x="5839201" y="429109"/>
            <a:chExt cx="4451550" cy="596534"/>
          </a:xfrm>
          <a:effectLst>
            <a:outerShdw blurRad="38100" dist="19050" dir="5400000" algn="tl" rotWithShape="0">
              <a:prstClr val="black">
                <a:alpha val="20000"/>
              </a:prstClr>
            </a:outerShdw>
          </a:effectLst>
        </p:grpSpPr>
        <p:pic>
          <p:nvPicPr>
            <p:cNvPr id="7" name="Picture 6"/>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8" name="TextBox 7"/>
            <p:cNvSpPr txBox="1"/>
            <p:nvPr userDrawn="1"/>
          </p:nvSpPr>
          <p:spPr bwMode="invGray">
            <a:xfrm>
              <a:off x="5839201" y="810199"/>
              <a:ext cx="3203120" cy="215444"/>
            </a:xfrm>
            <a:prstGeom prst="rect">
              <a:avLst/>
            </a:prstGeom>
            <a:noFill/>
          </p:spPr>
          <p:txBody>
            <a:bodyPr wrap="none" rtlCol="0">
              <a:spAutoFit/>
            </a:bodyPr>
            <a:lstStyle/>
            <a:p>
              <a:r>
                <a:rPr lang="en-US" sz="800" i="0">
                  <a:solidFill>
                    <a:schemeClr val="bg1"/>
                  </a:solidFill>
                  <a:latin typeface="+mn-lt"/>
                  <a:cs typeface="Arial" panose="020B0604020202020204" pitchFamily="34" charset="0"/>
                </a:rPr>
                <a:t>Advancing innovations in health care delivery for low-income Americans</a:t>
              </a:r>
            </a:p>
          </p:txBody>
        </p:sp>
      </p:grpSp>
      <p:sp>
        <p:nvSpPr>
          <p:cNvPr id="16" name="Rectangle 15"/>
          <p:cNvSpPr/>
          <p:nvPr userDrawn="1"/>
        </p:nvSpPr>
        <p:spPr bwMode="hidden">
          <a:xfrm>
            <a:off x="0" y="6346170"/>
            <a:ext cx="12192000" cy="511831"/>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a:p>
        </p:txBody>
      </p:sp>
      <p:grpSp>
        <p:nvGrpSpPr>
          <p:cNvPr id="14" name="Group 13"/>
          <p:cNvGrpSpPr/>
          <p:nvPr userDrawn="1"/>
        </p:nvGrpSpPr>
        <p:grpSpPr bwMode="hidden">
          <a:xfrm>
            <a:off x="-1" y="6276276"/>
            <a:ext cx="12192001" cy="64008"/>
            <a:chOff x="-1" y="6295604"/>
            <a:chExt cx="9144001" cy="48552"/>
          </a:xfrm>
          <a:effectLst>
            <a:outerShdw blurRad="38100" dist="25400" dir="16200000" rotWithShape="0">
              <a:prstClr val="black">
                <a:alpha val="10000"/>
              </a:prstClr>
            </a:outerShdw>
          </a:effectLst>
        </p:grpSpPr>
        <p:sp>
          <p:nvSpPr>
            <p:cNvPr id="15" name="Rectangle 14"/>
            <p:cNvSpPr/>
            <p:nvPr/>
          </p:nvSpPr>
          <p:spPr bwMode="hidden">
            <a:xfrm>
              <a:off x="-1" y="6295604"/>
              <a:ext cx="2286000" cy="48552"/>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bwMode="hidden">
            <a:xfrm>
              <a:off x="2285999" y="6295604"/>
              <a:ext cx="2286000" cy="48552"/>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0" name="Rectangle 19"/>
            <p:cNvSpPr/>
            <p:nvPr/>
          </p:nvSpPr>
          <p:spPr bwMode="hidden">
            <a:xfrm>
              <a:off x="4572000" y="6295604"/>
              <a:ext cx="2286000" cy="48552"/>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p>
          </p:txBody>
        </p:sp>
        <p:sp>
          <p:nvSpPr>
            <p:cNvPr id="21" name="Rectangle 20"/>
            <p:cNvSpPr/>
            <p:nvPr/>
          </p:nvSpPr>
          <p:spPr bwMode="hidden">
            <a:xfrm>
              <a:off x="6858000" y="6295604"/>
              <a:ext cx="2286000" cy="48552"/>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a:p>
          </p:txBody>
        </p:sp>
      </p:grpSp>
      <p:sp>
        <p:nvSpPr>
          <p:cNvPr id="18" name="Rectangle 17"/>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3"/>
          <p:cNvSpPr txBox="1"/>
          <p:nvPr userDrawn="1"/>
        </p:nvSpPr>
        <p:spPr bwMode="black">
          <a:xfrm>
            <a:off x="8179293" y="6457774"/>
            <a:ext cx="3777424"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a:solidFill>
                  <a:schemeClr val="bg1"/>
                </a:solidFill>
              </a:rPr>
              <a:t>www.chcs.org  |  @</a:t>
            </a:r>
            <a:r>
              <a:rPr lang="en-US" sz="1150" b="1" err="1">
                <a:solidFill>
                  <a:schemeClr val="bg1"/>
                </a:solidFill>
              </a:rPr>
              <a:t>CHCShealth</a:t>
            </a:r>
            <a:endParaRPr lang="en-US" sz="1150" b="1">
              <a:solidFill>
                <a:schemeClr val="bg1"/>
              </a:solidFill>
            </a:endParaRPr>
          </a:p>
        </p:txBody>
      </p:sp>
      <p:sp>
        <p:nvSpPr>
          <p:cNvPr id="12" name="Text Placeholder 11"/>
          <p:cNvSpPr>
            <a:spLocks noGrp="1"/>
          </p:cNvSpPr>
          <p:nvPr>
            <p:ph type="body" sz="quarter" idx="10" hasCustomPrompt="1"/>
          </p:nvPr>
        </p:nvSpPr>
        <p:spPr>
          <a:xfrm>
            <a:off x="810685" y="5757863"/>
            <a:ext cx="10570633" cy="431800"/>
          </a:xfrm>
        </p:spPr>
        <p:txBody>
          <a:bodyPr/>
          <a:lstStyle>
            <a:lvl1pPr marL="0" indent="0">
              <a:buNone/>
              <a:defRPr sz="1600" i="1" baseline="0"/>
            </a:lvl1pPr>
          </a:lstStyle>
          <a:p>
            <a:pPr lvl="0"/>
            <a:r>
              <a:rPr lang="en-US"/>
              <a:t>Click to add funder attribution.</a:t>
            </a:r>
          </a:p>
        </p:txBody>
      </p:sp>
    </p:spTree>
    <p:extLst>
      <p:ext uri="{BB962C8B-B14F-4D97-AF65-F5344CB8AC3E}">
        <p14:creationId xmlns:p14="http://schemas.microsoft.com/office/powerpoint/2010/main" val="11752788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Option 2">
    <p:spTree>
      <p:nvGrpSpPr>
        <p:cNvPr id="1" name=""/>
        <p:cNvGrpSpPr/>
        <p:nvPr/>
      </p:nvGrpSpPr>
      <p:grpSpPr>
        <a:xfrm>
          <a:off x="0" y="0"/>
          <a:ext cx="0" cy="0"/>
          <a:chOff x="0" y="0"/>
          <a:chExt cx="0" cy="0"/>
        </a:xfrm>
      </p:grpSpPr>
      <p:sp>
        <p:nvSpPr>
          <p:cNvPr id="19" name="Freeform 6"/>
          <p:cNvSpPr/>
          <p:nvPr userDrawn="1"/>
        </p:nvSpPr>
        <p:spPr bwMode="hidden">
          <a:xfrm>
            <a:off x="0" y="-3174"/>
            <a:ext cx="12192000" cy="2717799"/>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grpSp>
        <p:nvGrpSpPr>
          <p:cNvPr id="22" name="Group 21"/>
          <p:cNvGrpSpPr/>
          <p:nvPr userDrawn="1"/>
        </p:nvGrpSpPr>
        <p:grpSpPr bwMode="invGray">
          <a:xfrm>
            <a:off x="733803" y="372690"/>
            <a:ext cx="4451551" cy="596534"/>
            <a:chOff x="5839201" y="429109"/>
            <a:chExt cx="4451550" cy="596534"/>
          </a:xfrm>
          <a:effectLst>
            <a:outerShdw blurRad="38100" dist="19050" dir="5400000" algn="tl" rotWithShape="0">
              <a:prstClr val="black">
                <a:alpha val="20000"/>
              </a:prstClr>
            </a:outerShdw>
          </a:effectLst>
        </p:grpSpPr>
        <p:pic>
          <p:nvPicPr>
            <p:cNvPr id="23" name="Picture 22"/>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24" name="TextBox 23"/>
            <p:cNvSpPr txBox="1"/>
            <p:nvPr userDrawn="1"/>
          </p:nvSpPr>
          <p:spPr bwMode="invGray">
            <a:xfrm>
              <a:off x="5839201" y="810199"/>
              <a:ext cx="3203120" cy="215444"/>
            </a:xfrm>
            <a:prstGeom prst="rect">
              <a:avLst/>
            </a:prstGeom>
            <a:noFill/>
          </p:spPr>
          <p:txBody>
            <a:bodyPr wrap="none" rtlCol="0">
              <a:spAutoFit/>
            </a:bodyPr>
            <a:lstStyle/>
            <a:p>
              <a:r>
                <a:rPr lang="en-US" sz="800" i="0">
                  <a:solidFill>
                    <a:schemeClr val="bg1"/>
                  </a:solidFill>
                  <a:latin typeface="+mn-lt"/>
                  <a:cs typeface="Arial" panose="020B0604020202020204" pitchFamily="34" charset="0"/>
                </a:rPr>
                <a:t>Advancing innovations in health care delivery for low-income Americans</a:t>
              </a:r>
            </a:p>
          </p:txBody>
        </p:sp>
      </p:grpSp>
      <p:sp>
        <p:nvSpPr>
          <p:cNvPr id="25" name="Rectangle 24"/>
          <p:cNvSpPr/>
          <p:nvPr userDrawn="1"/>
        </p:nvSpPr>
        <p:spPr bwMode="hidden">
          <a:xfrm>
            <a:off x="0" y="6346170"/>
            <a:ext cx="12192000" cy="511831"/>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a:p>
        </p:txBody>
      </p:sp>
      <p:grpSp>
        <p:nvGrpSpPr>
          <p:cNvPr id="27" name="Group 26"/>
          <p:cNvGrpSpPr/>
          <p:nvPr userDrawn="1"/>
        </p:nvGrpSpPr>
        <p:grpSpPr bwMode="hidden">
          <a:xfrm>
            <a:off x="-1" y="6276276"/>
            <a:ext cx="12192001" cy="64008"/>
            <a:chOff x="-1" y="6295604"/>
            <a:chExt cx="9144001" cy="48552"/>
          </a:xfrm>
          <a:effectLst>
            <a:outerShdw blurRad="38100" dist="25400" dir="16200000" rotWithShape="0">
              <a:prstClr val="black">
                <a:alpha val="10000"/>
              </a:prstClr>
            </a:outerShdw>
          </a:effectLst>
        </p:grpSpPr>
        <p:sp>
          <p:nvSpPr>
            <p:cNvPr id="28" name="Rectangle 27"/>
            <p:cNvSpPr/>
            <p:nvPr/>
          </p:nvSpPr>
          <p:spPr bwMode="hidden">
            <a:xfrm>
              <a:off x="-1" y="6295604"/>
              <a:ext cx="2286000" cy="48552"/>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Rectangle 28"/>
            <p:cNvSpPr/>
            <p:nvPr/>
          </p:nvSpPr>
          <p:spPr bwMode="hidden">
            <a:xfrm>
              <a:off x="2285999" y="6295604"/>
              <a:ext cx="2286000" cy="48552"/>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30" name="Rectangle 29"/>
            <p:cNvSpPr/>
            <p:nvPr/>
          </p:nvSpPr>
          <p:spPr bwMode="hidden">
            <a:xfrm>
              <a:off x="4572000" y="6295604"/>
              <a:ext cx="2286000" cy="48552"/>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p>
          </p:txBody>
        </p:sp>
        <p:sp>
          <p:nvSpPr>
            <p:cNvPr id="31" name="Rectangle 30"/>
            <p:cNvSpPr/>
            <p:nvPr/>
          </p:nvSpPr>
          <p:spPr bwMode="hidden">
            <a:xfrm>
              <a:off x="6858000" y="6295604"/>
              <a:ext cx="2286000" cy="48552"/>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a:p>
          </p:txBody>
        </p:sp>
      </p:grpSp>
      <p:sp>
        <p:nvSpPr>
          <p:cNvPr id="32" name="TextBox 31"/>
          <p:cNvSpPr txBox="1"/>
          <p:nvPr userDrawn="1"/>
        </p:nvSpPr>
        <p:spPr bwMode="black">
          <a:xfrm>
            <a:off x="8179293" y="6457774"/>
            <a:ext cx="3777424"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a:solidFill>
                  <a:schemeClr val="bg1"/>
                </a:solidFill>
              </a:rPr>
              <a:t>www.chcs.org  |  @</a:t>
            </a:r>
            <a:r>
              <a:rPr lang="en-US" sz="1150" b="1" err="1">
                <a:solidFill>
                  <a:schemeClr val="bg1"/>
                </a:solidFill>
              </a:rPr>
              <a:t>CHCShealth</a:t>
            </a:r>
            <a:endParaRPr lang="en-US" sz="1150" b="1">
              <a:solidFill>
                <a:schemeClr val="bg1"/>
              </a:solidFill>
            </a:endParaRPr>
          </a:p>
        </p:txBody>
      </p:sp>
      <p:sp>
        <p:nvSpPr>
          <p:cNvPr id="2" name="Title 1"/>
          <p:cNvSpPr>
            <a:spLocks noGrp="1"/>
          </p:cNvSpPr>
          <p:nvPr>
            <p:ph type="ctrTitle" hasCustomPrompt="1"/>
          </p:nvPr>
        </p:nvSpPr>
        <p:spPr>
          <a:xfrm>
            <a:off x="810001" y="1449149"/>
            <a:ext cx="10572000" cy="1265477"/>
          </a:xfrm>
        </p:spPr>
        <p:txBody>
          <a:bodyPr anchor="ctr"/>
          <a:lstStyle>
            <a:lvl1pPr>
              <a:defRPr sz="4050"/>
            </a:lvl1pPr>
          </a:lstStyle>
          <a:p>
            <a:r>
              <a:rPr lang="en-US"/>
              <a:t>Click to add presentation title</a:t>
            </a:r>
          </a:p>
        </p:txBody>
      </p:sp>
      <p:sp>
        <p:nvSpPr>
          <p:cNvPr id="3" name="Subtitle 2"/>
          <p:cNvSpPr>
            <a:spLocks noGrp="1"/>
          </p:cNvSpPr>
          <p:nvPr>
            <p:ph type="subTitle" idx="1" hasCustomPrompt="1"/>
          </p:nvPr>
        </p:nvSpPr>
        <p:spPr>
          <a:xfrm>
            <a:off x="809999" y="3131030"/>
            <a:ext cx="10572000" cy="2627531"/>
          </a:xfrm>
        </p:spPr>
        <p:txBody>
          <a:bodyPr anchor="t">
            <a:noAutofit/>
          </a:bodyPr>
          <a:lstStyle>
            <a:lvl1pPr marL="0" indent="0" algn="l">
              <a:buNone/>
              <a:defRPr sz="2200" spc="-50" baseline="0">
                <a:solidFill>
                  <a:schemeClr val="tx1">
                    <a:lumMod val="75000"/>
                    <a:lumOff val="2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add event title, date, and presenter name(s)</a:t>
            </a:r>
          </a:p>
        </p:txBody>
      </p:sp>
      <p:sp>
        <p:nvSpPr>
          <p:cNvPr id="18" name="Rectangle 17"/>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 Placeholder 11"/>
          <p:cNvSpPr>
            <a:spLocks noGrp="1"/>
          </p:cNvSpPr>
          <p:nvPr>
            <p:ph type="body" sz="quarter" idx="10" hasCustomPrompt="1"/>
          </p:nvPr>
        </p:nvSpPr>
        <p:spPr>
          <a:xfrm>
            <a:off x="810685" y="5757863"/>
            <a:ext cx="10570633" cy="431800"/>
          </a:xfrm>
        </p:spPr>
        <p:txBody>
          <a:bodyPr/>
          <a:lstStyle>
            <a:lvl1pPr marL="0" indent="0">
              <a:buNone/>
              <a:defRPr sz="1600" i="1" baseline="0"/>
            </a:lvl1pPr>
          </a:lstStyle>
          <a:p>
            <a:pPr lvl="0"/>
            <a:r>
              <a:rPr lang="en-US"/>
              <a:t>Click to add funder attribution.</a:t>
            </a:r>
          </a:p>
        </p:txBody>
      </p:sp>
    </p:spTree>
    <p:extLst>
      <p:ext uri="{BB962C8B-B14F-4D97-AF65-F5344CB8AC3E}">
        <p14:creationId xmlns:p14="http://schemas.microsoft.com/office/powerpoint/2010/main" val="23367482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3" name="Content Placeholder 2"/>
          <p:cNvSpPr>
            <a:spLocks noGrp="1"/>
          </p:cNvSpPr>
          <p:nvPr userDrawn="1">
            <p:ph idx="1"/>
          </p:nvPr>
        </p:nvSpPr>
        <p:spPr>
          <a:xfrm>
            <a:off x="451516" y="1636295"/>
            <a:ext cx="10546685" cy="4618681"/>
          </a:xfrm>
        </p:spPr>
        <p:txBody>
          <a:bodyPr/>
          <a:lstStyle>
            <a:lvl1pPr>
              <a:buSzPct val="100000"/>
              <a:defRPr>
                <a:solidFill>
                  <a:schemeClr val="tx1">
                    <a:lumMod val="75000"/>
                    <a:lumOff val="25000"/>
                  </a:schemeClr>
                </a:solidFill>
              </a:defRPr>
            </a:lvl1pPr>
            <a:lvl2pPr marL="557185" indent="-214303">
              <a:buClr>
                <a:schemeClr val="accent4"/>
              </a:buClr>
              <a:buSzPct val="125000"/>
              <a:buFont typeface="Calibri" panose="020F0502020204030204" pitchFamily="34" charset="0"/>
              <a:buChar char="»"/>
              <a:defRPr>
                <a:solidFill>
                  <a:schemeClr val="tx1">
                    <a:lumMod val="75000"/>
                    <a:lumOff val="25000"/>
                  </a:schemeClr>
                </a:solidFill>
              </a:defRPr>
            </a:lvl2pPr>
            <a:lvl3pPr marL="857207" indent="-171442">
              <a:buClr>
                <a:schemeClr val="accent3"/>
              </a:buClr>
              <a:buSzPct val="50000"/>
              <a:buFont typeface="Wingdings 2" panose="05020102010507070707" pitchFamily="18" charset="2"/>
              <a:buChar char=""/>
              <a:defRPr>
                <a:solidFill>
                  <a:schemeClr val="tx1">
                    <a:lumMod val="75000"/>
                    <a:lumOff val="25000"/>
                  </a:schemeClr>
                </a:solidFill>
              </a:defRPr>
            </a:lvl3pPr>
            <a:lvl4pPr marL="1200090" indent="-171442">
              <a:buClr>
                <a:schemeClr val="accent2"/>
              </a:buClr>
              <a:buSzPct val="125000"/>
              <a:buFont typeface="Calibri" panose="020F0502020204030204" pitchFamily="34" charset="0"/>
              <a:buChar char="»"/>
              <a:defRPr>
                <a:solidFill>
                  <a:schemeClr val="tx1">
                    <a:lumMod val="75000"/>
                    <a:lumOff val="25000"/>
                  </a:schemeClr>
                </a:solidFill>
              </a:defRPr>
            </a:lvl4pPr>
            <a:lvl5pPr marL="1542974" indent="-171442">
              <a:buClr>
                <a:schemeClr val="accent6"/>
              </a:buClr>
              <a:buSzPct val="75000"/>
              <a:buFont typeface="Wingdings 2" panose="05020102010507070707" pitchFamily="18" charset="2"/>
              <a:buChar cha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D57F1E4F-1CFF-5643-939E-217C01CDF565}" type="slidenum">
              <a:rPr lang="en-US" dirty="0"/>
              <a:pPr/>
              <a:t>‹#›</a:t>
            </a:fld>
            <a:endParaRPr lang="en-US"/>
          </a:p>
        </p:txBody>
      </p:sp>
      <p:sp>
        <p:nvSpPr>
          <p:cNvPr id="12" name="Rectangle 11"/>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p:txBody>
          <a:bodyPr/>
          <a:lstStyle/>
          <a:p>
            <a:r>
              <a:rPr lang="en-US"/>
              <a:t>Click to edit Master title style</a:t>
            </a:r>
          </a:p>
        </p:txBody>
      </p:sp>
      <p:pic>
        <p:nvPicPr>
          <p:cNvPr id="25" name="Picture 24"/>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183226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10"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D57F1E4F-1CFF-5643-939E-217C01CDF565}" type="slidenum">
              <a:rPr lang="en-US" dirty="0"/>
              <a:pPr/>
              <a:t>‹#›</a:t>
            </a:fld>
            <a:endParaRPr lang="en-US"/>
          </a:p>
        </p:txBody>
      </p:sp>
      <p:sp>
        <p:nvSpPr>
          <p:cNvPr id="16" name="Rectangle 15"/>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bwMode="gray">
          <a:xfrm>
            <a:off x="613831" y="1710614"/>
            <a:ext cx="16256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a:t>Double-click to add photo</a:t>
            </a:r>
          </a:p>
        </p:txBody>
      </p:sp>
      <p:sp>
        <p:nvSpPr>
          <p:cNvPr id="27" name="Picture Placeholder 5"/>
          <p:cNvSpPr>
            <a:spLocks noGrp="1"/>
          </p:cNvSpPr>
          <p:nvPr>
            <p:ph type="pic" sz="quarter" idx="14" hasCustomPrompt="1"/>
          </p:nvPr>
        </p:nvSpPr>
        <p:spPr bwMode="gray">
          <a:xfrm>
            <a:off x="613831" y="3215564"/>
            <a:ext cx="16256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a:t>Double-click to add photo</a:t>
            </a:r>
          </a:p>
        </p:txBody>
      </p:sp>
      <p:sp>
        <p:nvSpPr>
          <p:cNvPr id="28" name="Picture Placeholder 5"/>
          <p:cNvSpPr>
            <a:spLocks noGrp="1"/>
          </p:cNvSpPr>
          <p:nvPr>
            <p:ph type="pic" sz="quarter" idx="15" hasCustomPrompt="1"/>
          </p:nvPr>
        </p:nvSpPr>
        <p:spPr bwMode="gray">
          <a:xfrm>
            <a:off x="613831" y="4720514"/>
            <a:ext cx="16256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a:t>Double-click to add photo</a:t>
            </a:r>
          </a:p>
        </p:txBody>
      </p:sp>
      <p:sp>
        <p:nvSpPr>
          <p:cNvPr id="29" name="Picture Placeholder 5"/>
          <p:cNvSpPr>
            <a:spLocks noGrp="1"/>
          </p:cNvSpPr>
          <p:nvPr>
            <p:ph type="pic" sz="quarter" idx="16" hasCustomPrompt="1"/>
          </p:nvPr>
        </p:nvSpPr>
        <p:spPr bwMode="gray">
          <a:xfrm>
            <a:off x="6168675" y="1710614"/>
            <a:ext cx="16256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a:t>Double-click to add photo</a:t>
            </a:r>
          </a:p>
        </p:txBody>
      </p:sp>
      <p:sp>
        <p:nvSpPr>
          <p:cNvPr id="30" name="Picture Placeholder 5"/>
          <p:cNvSpPr>
            <a:spLocks noGrp="1"/>
          </p:cNvSpPr>
          <p:nvPr>
            <p:ph type="pic" sz="quarter" idx="17" hasCustomPrompt="1"/>
          </p:nvPr>
        </p:nvSpPr>
        <p:spPr bwMode="gray">
          <a:xfrm>
            <a:off x="6168675" y="3215564"/>
            <a:ext cx="16256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a:t>Double-click to add photo</a:t>
            </a:r>
          </a:p>
        </p:txBody>
      </p:sp>
      <p:sp>
        <p:nvSpPr>
          <p:cNvPr id="31" name="Picture Placeholder 5"/>
          <p:cNvSpPr>
            <a:spLocks noGrp="1"/>
          </p:cNvSpPr>
          <p:nvPr>
            <p:ph type="pic" sz="quarter" idx="18" hasCustomPrompt="1"/>
          </p:nvPr>
        </p:nvSpPr>
        <p:spPr bwMode="gray">
          <a:xfrm>
            <a:off x="6168675" y="4720514"/>
            <a:ext cx="16256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a:t>Double-click to add photo</a:t>
            </a:r>
          </a:p>
        </p:txBody>
      </p:sp>
      <p:sp>
        <p:nvSpPr>
          <p:cNvPr id="8" name="Text Placeholder 7"/>
          <p:cNvSpPr>
            <a:spLocks noGrp="1"/>
          </p:cNvSpPr>
          <p:nvPr>
            <p:ph type="body" sz="quarter" idx="19" hasCustomPrompt="1"/>
          </p:nvPr>
        </p:nvSpPr>
        <p:spPr>
          <a:xfrm>
            <a:off x="2534703" y="1732978"/>
            <a:ext cx="3346808" cy="1193789"/>
          </a:xfrm>
        </p:spPr>
        <p:txBody>
          <a:bodyPr/>
          <a:lstStyle>
            <a:lvl1pPr marL="0" indent="0">
              <a:spcBef>
                <a:spcPts val="0"/>
              </a:spcBef>
              <a:spcAft>
                <a:spcPts val="0"/>
              </a:spcAft>
              <a:buNone/>
              <a:defRPr sz="1800" b="0" baseline="0"/>
            </a:lvl1pPr>
          </a:lstStyle>
          <a:p>
            <a:pPr lvl="0"/>
            <a:r>
              <a:rPr lang="en-US"/>
              <a:t>Name, Title, Organization</a:t>
            </a:r>
          </a:p>
        </p:txBody>
      </p:sp>
      <p:sp>
        <p:nvSpPr>
          <p:cNvPr id="32" name="Text Placeholder 7"/>
          <p:cNvSpPr>
            <a:spLocks noGrp="1"/>
          </p:cNvSpPr>
          <p:nvPr>
            <p:ph type="body" sz="quarter" idx="20" hasCustomPrompt="1"/>
          </p:nvPr>
        </p:nvSpPr>
        <p:spPr>
          <a:xfrm>
            <a:off x="2530648" y="3226746"/>
            <a:ext cx="3346808" cy="1193789"/>
          </a:xfrm>
        </p:spPr>
        <p:txBody>
          <a:bodyPr/>
          <a:lstStyle>
            <a:lvl1pPr marL="0" indent="0">
              <a:spcBef>
                <a:spcPts val="0"/>
              </a:spcBef>
              <a:spcAft>
                <a:spcPts val="0"/>
              </a:spcAft>
              <a:buNone/>
              <a:defRPr sz="1800" b="0"/>
            </a:lvl1pPr>
          </a:lstStyle>
          <a:p>
            <a:pPr lvl="0"/>
            <a:r>
              <a:rPr lang="en-US"/>
              <a:t>Name, Title, Organization</a:t>
            </a:r>
          </a:p>
        </p:txBody>
      </p:sp>
      <p:sp>
        <p:nvSpPr>
          <p:cNvPr id="33" name="Text Placeholder 7"/>
          <p:cNvSpPr>
            <a:spLocks noGrp="1"/>
          </p:cNvSpPr>
          <p:nvPr>
            <p:ph type="body" sz="quarter" idx="21" hasCustomPrompt="1"/>
          </p:nvPr>
        </p:nvSpPr>
        <p:spPr>
          <a:xfrm>
            <a:off x="2526593" y="4720514"/>
            <a:ext cx="3346808" cy="1193789"/>
          </a:xfrm>
        </p:spPr>
        <p:txBody>
          <a:bodyPr/>
          <a:lstStyle>
            <a:lvl1pPr marL="0" indent="0">
              <a:spcBef>
                <a:spcPts val="0"/>
              </a:spcBef>
              <a:spcAft>
                <a:spcPts val="0"/>
              </a:spcAft>
              <a:buNone/>
              <a:defRPr sz="1800" b="0"/>
            </a:lvl1pPr>
          </a:lstStyle>
          <a:p>
            <a:pPr lvl="0"/>
            <a:r>
              <a:rPr lang="en-US"/>
              <a:t>Name, Title, Organization</a:t>
            </a:r>
          </a:p>
        </p:txBody>
      </p:sp>
      <p:sp>
        <p:nvSpPr>
          <p:cNvPr id="34" name="Text Placeholder 7"/>
          <p:cNvSpPr>
            <a:spLocks noGrp="1"/>
          </p:cNvSpPr>
          <p:nvPr>
            <p:ph type="body" sz="quarter" idx="22" hasCustomPrompt="1"/>
          </p:nvPr>
        </p:nvSpPr>
        <p:spPr>
          <a:xfrm>
            <a:off x="8081439" y="1732978"/>
            <a:ext cx="3346808" cy="1193789"/>
          </a:xfrm>
        </p:spPr>
        <p:txBody>
          <a:bodyPr/>
          <a:lstStyle>
            <a:lvl1pPr marL="0" indent="0">
              <a:spcBef>
                <a:spcPts val="0"/>
              </a:spcBef>
              <a:spcAft>
                <a:spcPts val="0"/>
              </a:spcAft>
              <a:buNone/>
              <a:defRPr sz="1800" b="0"/>
            </a:lvl1pPr>
          </a:lstStyle>
          <a:p>
            <a:pPr lvl="0"/>
            <a:r>
              <a:rPr lang="en-US"/>
              <a:t>Name, Title, Organization</a:t>
            </a:r>
          </a:p>
        </p:txBody>
      </p:sp>
      <p:sp>
        <p:nvSpPr>
          <p:cNvPr id="35" name="Text Placeholder 7"/>
          <p:cNvSpPr>
            <a:spLocks noGrp="1"/>
          </p:cNvSpPr>
          <p:nvPr>
            <p:ph type="body" sz="quarter" idx="23" hasCustomPrompt="1"/>
          </p:nvPr>
        </p:nvSpPr>
        <p:spPr>
          <a:xfrm>
            <a:off x="8081439" y="3226745"/>
            <a:ext cx="3346808" cy="1193789"/>
          </a:xfrm>
        </p:spPr>
        <p:txBody>
          <a:bodyPr/>
          <a:lstStyle>
            <a:lvl1pPr marL="0" indent="0">
              <a:spcBef>
                <a:spcPts val="0"/>
              </a:spcBef>
              <a:spcAft>
                <a:spcPts val="0"/>
              </a:spcAft>
              <a:buNone/>
              <a:defRPr sz="1800" b="0"/>
            </a:lvl1pPr>
          </a:lstStyle>
          <a:p>
            <a:pPr lvl="0"/>
            <a:r>
              <a:rPr lang="en-US"/>
              <a:t>Name, Title, Organization</a:t>
            </a:r>
          </a:p>
        </p:txBody>
      </p:sp>
      <p:sp>
        <p:nvSpPr>
          <p:cNvPr id="36" name="Text Placeholder 7"/>
          <p:cNvSpPr>
            <a:spLocks noGrp="1"/>
          </p:cNvSpPr>
          <p:nvPr>
            <p:ph type="body" sz="quarter" idx="24" hasCustomPrompt="1"/>
          </p:nvPr>
        </p:nvSpPr>
        <p:spPr>
          <a:xfrm>
            <a:off x="8081439" y="4720512"/>
            <a:ext cx="3346808" cy="1193789"/>
          </a:xfrm>
        </p:spPr>
        <p:txBody>
          <a:bodyPr/>
          <a:lstStyle>
            <a:lvl1pPr marL="0" indent="0">
              <a:spcBef>
                <a:spcPts val="0"/>
              </a:spcBef>
              <a:spcAft>
                <a:spcPts val="0"/>
              </a:spcAft>
              <a:buNone/>
              <a:defRPr sz="1800" b="0"/>
            </a:lvl1pPr>
          </a:lstStyle>
          <a:p>
            <a:pPr lvl="0"/>
            <a:r>
              <a:rPr lang="en-US"/>
              <a:t>Name, Title, Organization</a:t>
            </a:r>
          </a:p>
        </p:txBody>
      </p:sp>
      <p:pic>
        <p:nvPicPr>
          <p:cNvPr id="22" name="Picture 21"/>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743728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Turquoise">
    <p:bg bwMode="gray">
      <p:bgRef idx="1001">
        <a:schemeClr val="bg1"/>
      </p:bgRef>
    </p:bg>
    <p:spTree>
      <p:nvGrpSpPr>
        <p:cNvPr id="1" name=""/>
        <p:cNvGrpSpPr/>
        <p:nvPr/>
      </p:nvGrpSpPr>
      <p:grpSpPr>
        <a:xfrm>
          <a:off x="0" y="0"/>
          <a:ext cx="0" cy="0"/>
          <a:chOff x="0" y="0"/>
          <a:chExt cx="0" cy="0"/>
        </a:xfrm>
      </p:grpSpPr>
      <p:sp>
        <p:nvSpPr>
          <p:cNvPr id="8" name="Freeform 6"/>
          <p:cNvSpPr/>
          <p:nvPr userDrawn="1"/>
        </p:nvSpPr>
        <p:spPr bwMode="grayWhite">
          <a:xfrm>
            <a:off x="0" y="-3175"/>
            <a:ext cx="12192000" cy="6861175"/>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userDrawn="1">
            <p:ph type="title" hasCustomPrompt="1"/>
          </p:nvPr>
        </p:nvSpPr>
        <p:spPr>
          <a:xfrm>
            <a:off x="815291" y="2694600"/>
            <a:ext cx="10561419" cy="1468800"/>
          </a:xfrm>
        </p:spPr>
        <p:txBody>
          <a:bodyPr anchor="ctr"/>
          <a:lstStyle>
            <a:lvl1pPr marL="914400" indent="0" algn="l">
              <a:defRPr sz="4400" b="0" cap="none">
                <a:solidFill>
                  <a:schemeClr val="bg1"/>
                </a:solidFill>
                <a:effectLst>
                  <a:outerShdw blurRad="38100" dist="25400" dir="5400000" algn="tl" rotWithShape="0">
                    <a:prstClr val="black">
                      <a:alpha val="20000"/>
                    </a:prstClr>
                  </a:outerShdw>
                </a:effectLst>
              </a:defRPr>
            </a:lvl1pPr>
          </a:lstStyle>
          <a:p>
            <a:r>
              <a:rPr lang="en-US"/>
              <a:t>Click to add transition slide title</a:t>
            </a:r>
          </a:p>
        </p:txBody>
      </p:sp>
      <p:sp>
        <p:nvSpPr>
          <p:cNvPr id="6" name="Slide Number Placeholder 5"/>
          <p:cNvSpPr>
            <a:spLocks noGrp="1"/>
          </p:cNvSpPr>
          <p:nvPr userDrawn="1">
            <p:ph type="sldNum" sz="quarter" idx="12"/>
          </p:nvPr>
        </p:nvSpPr>
        <p:spPr>
          <a:xfrm>
            <a:off x="451515" y="6346170"/>
            <a:ext cx="842548" cy="365125"/>
          </a:xfrm>
        </p:spPr>
        <p:txBody>
          <a:bodyPr/>
          <a:lstStyle>
            <a:lvl1pPr marL="0" indent="0">
              <a:defRPr>
                <a:solidFill>
                  <a:schemeClr val="bg1"/>
                </a:solidFill>
              </a:defRPr>
            </a:lvl1pPr>
          </a:lstStyle>
          <a:p>
            <a:fld id="{D57F1E4F-1CFF-5643-939E-217C01CDF565}" type="slidenum">
              <a:rPr lang="en-US" smtClean="0"/>
              <a:pPr/>
              <a:t>‹#›</a:t>
            </a:fld>
            <a:endParaRPr lang="en-US"/>
          </a:p>
        </p:txBody>
      </p:sp>
      <p:sp>
        <p:nvSpPr>
          <p:cNvPr id="13" name="Rectangle 12"/>
          <p:cNvSpPr/>
          <p:nvPr userDrawn="1"/>
        </p:nvSpPr>
        <p:spPr bwMode="hidden">
          <a:xfrm>
            <a:off x="-1" y="0"/>
            <a:ext cx="12192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Box 21"/>
          <p:cNvSpPr txBox="1"/>
          <p:nvPr userDrawn="1"/>
        </p:nvSpPr>
        <p:spPr bwMode="black">
          <a:xfrm>
            <a:off x="8179293" y="6457774"/>
            <a:ext cx="3777424"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a:solidFill>
                  <a:schemeClr val="bg1"/>
                </a:solidFill>
              </a:rPr>
              <a:t>www.chcs.org  |  @</a:t>
            </a:r>
            <a:r>
              <a:rPr lang="en-US" sz="1150" b="1" err="1">
                <a:solidFill>
                  <a:schemeClr val="bg1"/>
                </a:solidFill>
              </a:rPr>
              <a:t>CHCShealth</a:t>
            </a:r>
            <a:endParaRPr lang="en-US" sz="1150" b="1">
              <a:solidFill>
                <a:schemeClr val="bg1"/>
              </a:solidFill>
            </a:endParaRPr>
          </a:p>
        </p:txBody>
      </p:sp>
      <p:sp>
        <p:nvSpPr>
          <p:cNvPr id="16" name="Subtitle 2"/>
          <p:cNvSpPr>
            <a:spLocks noGrp="1"/>
          </p:cNvSpPr>
          <p:nvPr>
            <p:ph type="subTitle" idx="1" hasCustomPrompt="1"/>
          </p:nvPr>
        </p:nvSpPr>
        <p:spPr>
          <a:xfrm>
            <a:off x="810001" y="4334933"/>
            <a:ext cx="10572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add sub-title as needed</a:t>
            </a:r>
          </a:p>
        </p:txBody>
      </p:sp>
      <p:grpSp>
        <p:nvGrpSpPr>
          <p:cNvPr id="12" name="Group 11"/>
          <p:cNvGrpSpPr/>
          <p:nvPr userDrawn="1"/>
        </p:nvGrpSpPr>
        <p:grpSpPr bwMode="invGray">
          <a:xfrm>
            <a:off x="733803" y="372690"/>
            <a:ext cx="4451551" cy="596534"/>
            <a:chOff x="5839201" y="429109"/>
            <a:chExt cx="4451550" cy="596534"/>
          </a:xfrm>
          <a:effectLst>
            <a:outerShdw blurRad="38100" dist="19050" dir="5400000" algn="tl" rotWithShape="0">
              <a:prstClr val="black">
                <a:alpha val="20000"/>
              </a:prstClr>
            </a:outerShdw>
          </a:effectLst>
        </p:grpSpPr>
        <p:pic>
          <p:nvPicPr>
            <p:cNvPr id="14" name="Picture 13"/>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5" name="TextBox 14"/>
            <p:cNvSpPr txBox="1"/>
            <p:nvPr userDrawn="1"/>
          </p:nvSpPr>
          <p:spPr bwMode="invGray">
            <a:xfrm>
              <a:off x="5839201" y="810199"/>
              <a:ext cx="3203120" cy="215444"/>
            </a:xfrm>
            <a:prstGeom prst="rect">
              <a:avLst/>
            </a:prstGeom>
            <a:noFill/>
          </p:spPr>
          <p:txBody>
            <a:bodyPr wrap="none" rtlCol="0">
              <a:spAutoFit/>
            </a:bodyPr>
            <a:lstStyle/>
            <a:p>
              <a:r>
                <a:rPr lang="en-US" sz="800" i="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689774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p:nvPr>
        </p:nvSpPr>
        <p:spPr>
          <a:xfrm>
            <a:off x="223707" y="134112"/>
            <a:ext cx="11766956" cy="743712"/>
          </a:xfrm>
        </p:spPr>
        <p:txBody>
          <a:bodyPr/>
          <a:lstStyle/>
          <a:p>
            <a:endParaRPr lang="en-US"/>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91999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Gold">
    <p:spTree>
      <p:nvGrpSpPr>
        <p:cNvPr id="1" name=""/>
        <p:cNvGrpSpPr/>
        <p:nvPr/>
      </p:nvGrpSpPr>
      <p:grpSpPr>
        <a:xfrm>
          <a:off x="0" y="0"/>
          <a:ext cx="0" cy="0"/>
          <a:chOff x="0" y="0"/>
          <a:chExt cx="0" cy="0"/>
        </a:xfrm>
      </p:grpSpPr>
      <p:sp>
        <p:nvSpPr>
          <p:cNvPr id="8" name="Freeform 6"/>
          <p:cNvSpPr/>
          <p:nvPr userDrawn="1"/>
        </p:nvSpPr>
        <p:spPr bwMode="grayWhite">
          <a:xfrm>
            <a:off x="0" y="-3175"/>
            <a:ext cx="12192000" cy="6861175"/>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userDrawn="1">
            <p:ph type="title" hasCustomPrompt="1"/>
          </p:nvPr>
        </p:nvSpPr>
        <p:spPr>
          <a:xfrm>
            <a:off x="810001" y="2694600"/>
            <a:ext cx="10561419" cy="1468800"/>
          </a:xfrm>
          <a:effectLst/>
        </p:spPr>
        <p:txBody>
          <a:bodyPr vert="horz" lIns="91440" tIns="45720" rIns="91440" bIns="45720" rtlCol="0" anchor="ctr">
            <a:noAutofit/>
          </a:bodyPr>
          <a:lstStyle>
            <a:lvl1pPr marL="914400" indent="0">
              <a:defRPr lang="en-US" sz="4400" cap="none" dirty="0">
                <a:solidFill>
                  <a:schemeClr val="bg1"/>
                </a:solidFill>
                <a:effectLst>
                  <a:outerShdw blurRad="38100" dist="25400" dir="5400000" algn="tl" rotWithShape="0">
                    <a:prstClr val="black">
                      <a:alpha val="20000"/>
                    </a:prstClr>
                  </a:outerShdw>
                </a:effectLst>
              </a:defRPr>
            </a:lvl1pPr>
          </a:lstStyle>
          <a:p>
            <a:pPr lvl="0"/>
            <a:r>
              <a:rPr lang="en-US"/>
              <a:t>Click to add transition slide title</a:t>
            </a:r>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sp>
        <p:nvSpPr>
          <p:cNvPr id="22" name="TextBox 21"/>
          <p:cNvSpPr txBox="1"/>
          <p:nvPr userDrawn="1"/>
        </p:nvSpPr>
        <p:spPr bwMode="black">
          <a:xfrm>
            <a:off x="8179293" y="6457774"/>
            <a:ext cx="3777424"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a:solidFill>
                  <a:schemeClr val="bg1"/>
                </a:solidFill>
              </a:rPr>
              <a:t>www.chcs.org  |  @</a:t>
            </a:r>
            <a:r>
              <a:rPr lang="en-US" sz="1150" b="1" err="1">
                <a:solidFill>
                  <a:schemeClr val="bg1"/>
                </a:solidFill>
              </a:rPr>
              <a:t>CHCShealth</a:t>
            </a:r>
            <a:endParaRPr lang="en-US" sz="1150" b="1">
              <a:solidFill>
                <a:schemeClr val="bg1"/>
              </a:solidFill>
            </a:endParaRPr>
          </a:p>
        </p:txBody>
      </p:sp>
      <p:sp>
        <p:nvSpPr>
          <p:cNvPr id="13" name="Rectangle 12"/>
          <p:cNvSpPr/>
          <p:nvPr userDrawn="1"/>
        </p:nvSpPr>
        <p:spPr bwMode="hidden">
          <a:xfrm>
            <a:off x="-1" y="0"/>
            <a:ext cx="12192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Subtitle 2"/>
          <p:cNvSpPr>
            <a:spLocks noGrp="1"/>
          </p:cNvSpPr>
          <p:nvPr>
            <p:ph type="subTitle" idx="1" hasCustomPrompt="1"/>
          </p:nvPr>
        </p:nvSpPr>
        <p:spPr>
          <a:xfrm>
            <a:off x="810001" y="4334933"/>
            <a:ext cx="10572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add sub-title as needed</a:t>
            </a:r>
          </a:p>
        </p:txBody>
      </p:sp>
      <p:grpSp>
        <p:nvGrpSpPr>
          <p:cNvPr id="12" name="Group 11"/>
          <p:cNvGrpSpPr/>
          <p:nvPr userDrawn="1"/>
        </p:nvGrpSpPr>
        <p:grpSpPr bwMode="invGray">
          <a:xfrm>
            <a:off x="733803" y="372690"/>
            <a:ext cx="4451551" cy="596534"/>
            <a:chOff x="5839201" y="429109"/>
            <a:chExt cx="4451550" cy="596534"/>
          </a:xfrm>
          <a:effectLst>
            <a:outerShdw blurRad="38100" dist="19050" dir="5400000" algn="tl" rotWithShape="0">
              <a:prstClr val="black">
                <a:alpha val="20000"/>
              </a:prstClr>
            </a:outerShdw>
          </a:effectLst>
        </p:grpSpPr>
        <p:pic>
          <p:nvPicPr>
            <p:cNvPr id="15" name="Picture 14"/>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6" name="TextBox 15"/>
            <p:cNvSpPr txBox="1"/>
            <p:nvPr userDrawn="1"/>
          </p:nvSpPr>
          <p:spPr bwMode="invGray">
            <a:xfrm>
              <a:off x="5839201" y="810199"/>
              <a:ext cx="3203120" cy="215444"/>
            </a:xfrm>
            <a:prstGeom prst="rect">
              <a:avLst/>
            </a:prstGeom>
            <a:noFill/>
          </p:spPr>
          <p:txBody>
            <a:bodyPr wrap="none" rtlCol="0">
              <a:spAutoFit/>
            </a:bodyPr>
            <a:lstStyle/>
            <a:p>
              <a:r>
                <a:rPr lang="en-US" sz="800" i="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24195923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8" name="Freeform 6"/>
          <p:cNvSpPr/>
          <p:nvPr userDrawn="1"/>
        </p:nvSpPr>
        <p:spPr bwMode="grayWhite">
          <a:xfrm>
            <a:off x="0" y="-3175"/>
            <a:ext cx="12192000" cy="6861175"/>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userDrawn="1">
            <p:ph type="title" hasCustomPrompt="1"/>
          </p:nvPr>
        </p:nvSpPr>
        <p:spPr>
          <a:xfrm>
            <a:off x="810001" y="2694600"/>
            <a:ext cx="10561419" cy="1468800"/>
          </a:xfrm>
          <a:effectLst/>
        </p:spPr>
        <p:txBody>
          <a:bodyPr vert="horz" lIns="91440" tIns="45720" rIns="91440" bIns="45720" rtlCol="0" anchor="ctr">
            <a:noAutofit/>
          </a:bodyPr>
          <a:lstStyle>
            <a:lvl1pPr marL="914400" indent="0">
              <a:defRPr lang="en-US" sz="4400" cap="none" dirty="0">
                <a:solidFill>
                  <a:schemeClr val="bg1"/>
                </a:solidFill>
                <a:effectLst>
                  <a:outerShdw blurRad="38100" dist="25400" dir="5400000" algn="tl" rotWithShape="0">
                    <a:prstClr val="black">
                      <a:alpha val="20000"/>
                    </a:prstClr>
                  </a:outerShdw>
                </a:effectLst>
              </a:defRPr>
            </a:lvl1pPr>
          </a:lstStyle>
          <a:p>
            <a:pPr lvl="0"/>
            <a:r>
              <a:rPr lang="en-US"/>
              <a:t>Click to add transition slide title</a:t>
            </a:r>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sp>
        <p:nvSpPr>
          <p:cNvPr id="13" name="Rectangle 12"/>
          <p:cNvSpPr/>
          <p:nvPr userDrawn="1"/>
        </p:nvSpPr>
        <p:spPr bwMode="hidden">
          <a:xfrm>
            <a:off x="-1" y="0"/>
            <a:ext cx="12192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Box 21"/>
          <p:cNvSpPr txBox="1"/>
          <p:nvPr userDrawn="1"/>
        </p:nvSpPr>
        <p:spPr bwMode="black">
          <a:xfrm>
            <a:off x="8179293" y="6457774"/>
            <a:ext cx="3777424"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a:solidFill>
                  <a:schemeClr val="bg1"/>
                </a:solidFill>
              </a:rPr>
              <a:t>www.chcs.org  |  @</a:t>
            </a:r>
            <a:r>
              <a:rPr lang="en-US" sz="1150" b="1" err="1">
                <a:solidFill>
                  <a:schemeClr val="bg1"/>
                </a:solidFill>
              </a:rPr>
              <a:t>CHCShealth</a:t>
            </a:r>
            <a:endParaRPr lang="en-US" sz="1150" b="1">
              <a:solidFill>
                <a:schemeClr val="bg1"/>
              </a:solidFill>
            </a:endParaRPr>
          </a:p>
        </p:txBody>
      </p:sp>
      <p:sp>
        <p:nvSpPr>
          <p:cNvPr id="14" name="Subtitle 2"/>
          <p:cNvSpPr>
            <a:spLocks noGrp="1"/>
          </p:cNvSpPr>
          <p:nvPr>
            <p:ph type="subTitle" idx="1" hasCustomPrompt="1"/>
          </p:nvPr>
        </p:nvSpPr>
        <p:spPr>
          <a:xfrm>
            <a:off x="810001" y="4334933"/>
            <a:ext cx="10572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add sub-title as needed</a:t>
            </a:r>
          </a:p>
        </p:txBody>
      </p:sp>
      <p:grpSp>
        <p:nvGrpSpPr>
          <p:cNvPr id="12" name="Group 11"/>
          <p:cNvGrpSpPr/>
          <p:nvPr userDrawn="1"/>
        </p:nvGrpSpPr>
        <p:grpSpPr bwMode="invGray">
          <a:xfrm>
            <a:off x="733803" y="372690"/>
            <a:ext cx="4451551" cy="596534"/>
            <a:chOff x="5839201" y="429109"/>
            <a:chExt cx="4451550" cy="596534"/>
          </a:xfrm>
          <a:effectLst>
            <a:outerShdw blurRad="38100" dist="19050" dir="5400000" algn="tl" rotWithShape="0">
              <a:prstClr val="black">
                <a:alpha val="20000"/>
              </a:prstClr>
            </a:outerShdw>
          </a:effectLst>
        </p:grpSpPr>
        <p:pic>
          <p:nvPicPr>
            <p:cNvPr id="15" name="Picture 14"/>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6" name="TextBox 15"/>
            <p:cNvSpPr txBox="1"/>
            <p:nvPr userDrawn="1"/>
          </p:nvSpPr>
          <p:spPr bwMode="invGray">
            <a:xfrm>
              <a:off x="5839201" y="810199"/>
              <a:ext cx="3203120" cy="215444"/>
            </a:xfrm>
            <a:prstGeom prst="rect">
              <a:avLst/>
            </a:prstGeom>
            <a:noFill/>
          </p:spPr>
          <p:txBody>
            <a:bodyPr wrap="none" rtlCol="0">
              <a:spAutoFit/>
            </a:bodyPr>
            <a:lstStyle/>
            <a:p>
              <a:r>
                <a:rPr lang="en-US" sz="800" i="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34999358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8" name="Freeform 6"/>
          <p:cNvSpPr/>
          <p:nvPr userDrawn="1"/>
        </p:nvSpPr>
        <p:spPr bwMode="grayWhite">
          <a:xfrm>
            <a:off x="0" y="-3175"/>
            <a:ext cx="12192000" cy="6861175"/>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4"/>
          </a:lnRef>
          <a:fillRef idx="3">
            <a:schemeClr val="accent4"/>
          </a:fillRef>
          <a:effectRef idx="2">
            <a:schemeClr val="accent4"/>
          </a:effectRef>
          <a:fontRef idx="minor">
            <a:schemeClr val="lt1"/>
          </a:fontRef>
        </p:style>
      </p:sp>
      <p:sp>
        <p:nvSpPr>
          <p:cNvPr id="2" name="Title 1"/>
          <p:cNvSpPr>
            <a:spLocks noGrp="1"/>
          </p:cNvSpPr>
          <p:nvPr userDrawn="1">
            <p:ph type="title" hasCustomPrompt="1"/>
          </p:nvPr>
        </p:nvSpPr>
        <p:spPr>
          <a:xfrm>
            <a:off x="810001" y="2694600"/>
            <a:ext cx="10561419" cy="1468800"/>
          </a:xfrm>
          <a:effectLst/>
        </p:spPr>
        <p:txBody>
          <a:bodyPr vert="horz" lIns="91440" tIns="45720" rIns="91440" bIns="45720" rtlCol="0" anchor="ctr">
            <a:noAutofit/>
          </a:bodyPr>
          <a:lstStyle>
            <a:lvl1pPr marL="914400" indent="0">
              <a:defRPr lang="en-US" sz="4400" cap="none" dirty="0">
                <a:solidFill>
                  <a:schemeClr val="bg1"/>
                </a:solidFill>
                <a:effectLst>
                  <a:outerShdw blurRad="38100" dist="25400" dir="5400000" algn="tl" rotWithShape="0">
                    <a:prstClr val="black">
                      <a:alpha val="20000"/>
                    </a:prstClr>
                  </a:outerShdw>
                </a:effectLst>
              </a:defRPr>
            </a:lvl1pPr>
          </a:lstStyle>
          <a:p>
            <a:pPr lvl="0"/>
            <a:r>
              <a:rPr lang="en-US"/>
              <a:t>Click to add transition slide title</a:t>
            </a:r>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sp>
        <p:nvSpPr>
          <p:cNvPr id="13" name="Rectangle 12"/>
          <p:cNvSpPr/>
          <p:nvPr userDrawn="1"/>
        </p:nvSpPr>
        <p:spPr bwMode="hidden">
          <a:xfrm>
            <a:off x="-1" y="0"/>
            <a:ext cx="12192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Box 21"/>
          <p:cNvSpPr txBox="1"/>
          <p:nvPr userDrawn="1"/>
        </p:nvSpPr>
        <p:spPr bwMode="black">
          <a:xfrm>
            <a:off x="8179293" y="6457774"/>
            <a:ext cx="3777424"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a:solidFill>
                  <a:schemeClr val="bg1"/>
                </a:solidFill>
              </a:rPr>
              <a:t>www.chcs.org  |  @</a:t>
            </a:r>
            <a:r>
              <a:rPr lang="en-US" sz="1150" b="1" err="1">
                <a:solidFill>
                  <a:schemeClr val="bg1"/>
                </a:solidFill>
              </a:rPr>
              <a:t>CHCShealth</a:t>
            </a:r>
            <a:endParaRPr lang="en-US" sz="1150" b="1">
              <a:solidFill>
                <a:schemeClr val="bg1"/>
              </a:solidFill>
            </a:endParaRPr>
          </a:p>
        </p:txBody>
      </p:sp>
      <p:sp>
        <p:nvSpPr>
          <p:cNvPr id="14" name="Subtitle 2"/>
          <p:cNvSpPr>
            <a:spLocks noGrp="1"/>
          </p:cNvSpPr>
          <p:nvPr>
            <p:ph type="subTitle" idx="1" hasCustomPrompt="1"/>
          </p:nvPr>
        </p:nvSpPr>
        <p:spPr>
          <a:xfrm>
            <a:off x="810001" y="4334933"/>
            <a:ext cx="10572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add sub-title as needed</a:t>
            </a:r>
          </a:p>
        </p:txBody>
      </p:sp>
      <p:grpSp>
        <p:nvGrpSpPr>
          <p:cNvPr id="12" name="Group 11"/>
          <p:cNvGrpSpPr/>
          <p:nvPr userDrawn="1"/>
        </p:nvGrpSpPr>
        <p:grpSpPr bwMode="invGray">
          <a:xfrm>
            <a:off x="733803" y="372690"/>
            <a:ext cx="4451551" cy="596534"/>
            <a:chOff x="5839201" y="429109"/>
            <a:chExt cx="4451550" cy="596534"/>
          </a:xfrm>
          <a:effectLst>
            <a:outerShdw blurRad="38100" dist="19050" dir="5400000" algn="tl" rotWithShape="0">
              <a:prstClr val="black">
                <a:alpha val="20000"/>
              </a:prstClr>
            </a:outerShdw>
          </a:effectLst>
        </p:grpSpPr>
        <p:pic>
          <p:nvPicPr>
            <p:cNvPr id="15" name="Picture 14"/>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6" name="TextBox 15"/>
            <p:cNvSpPr txBox="1"/>
            <p:nvPr userDrawn="1"/>
          </p:nvSpPr>
          <p:spPr bwMode="invGray">
            <a:xfrm>
              <a:off x="5839201" y="810199"/>
              <a:ext cx="3203120" cy="215444"/>
            </a:xfrm>
            <a:prstGeom prst="rect">
              <a:avLst/>
            </a:prstGeom>
            <a:noFill/>
          </p:spPr>
          <p:txBody>
            <a:bodyPr wrap="none" rtlCol="0">
              <a:spAutoFit/>
            </a:bodyPr>
            <a:lstStyle/>
            <a:p>
              <a:r>
                <a:rPr lang="en-US" sz="800" i="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36481240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3" name="Content Placeholder 2"/>
          <p:cNvSpPr>
            <a:spLocks noGrp="1"/>
          </p:cNvSpPr>
          <p:nvPr>
            <p:ph sz="half" idx="1"/>
          </p:nvPr>
        </p:nvSpPr>
        <p:spPr>
          <a:xfrm>
            <a:off x="451515" y="1636295"/>
            <a:ext cx="5553073" cy="459606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21" y="1636295"/>
            <a:ext cx="5553068" cy="4596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D57F1E4F-1CFF-5643-939E-217C01CDF565}" type="slidenum">
              <a:rPr lang="en-US" dirty="0"/>
              <a:pPr/>
              <a:t>‹#›</a:t>
            </a:fld>
            <a:endParaRPr lang="en-US"/>
          </a:p>
        </p:txBody>
      </p:sp>
      <p:sp>
        <p:nvSpPr>
          <p:cNvPr id="18" name="Rectangle 17"/>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7"/>
          <p:cNvSpPr>
            <a:spLocks noGrp="1"/>
          </p:cNvSpPr>
          <p:nvPr>
            <p:ph type="title"/>
          </p:nvPr>
        </p:nvSpPr>
        <p:spPr/>
        <p:txBody>
          <a:bodyPr/>
          <a:lstStyle/>
          <a:p>
            <a:r>
              <a:rPr lang="en-US"/>
              <a:t>Click to edit Master title style</a:t>
            </a:r>
          </a:p>
        </p:txBody>
      </p:sp>
      <p:pic>
        <p:nvPicPr>
          <p:cNvPr id="14" name="Picture 13"/>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40340905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 2 Boxes">
    <p:spTree>
      <p:nvGrpSpPr>
        <p:cNvPr id="1" name=""/>
        <p:cNvGrpSpPr/>
        <p:nvPr/>
      </p:nvGrpSpPr>
      <p:grpSpPr>
        <a:xfrm>
          <a:off x="0" y="0"/>
          <a:ext cx="0" cy="0"/>
          <a:chOff x="0" y="0"/>
          <a:chExt cx="0" cy="0"/>
        </a:xfrm>
      </p:grpSpPr>
      <p:sp>
        <p:nvSpPr>
          <p:cNvPr id="15"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451519" y="1592018"/>
            <a:ext cx="5553072" cy="576262"/>
          </a:xfrm>
          <a:blipFill dpi="0" rotWithShape="1">
            <a:srcRect/>
            <a:tile tx="0" ty="0" sx="50000" sy="50000" flip="none" algn="tl"/>
          </a:blipFill>
          <a:ln/>
        </p:spPr>
        <p:style>
          <a:lnRef idx="1">
            <a:schemeClr val="accent4"/>
          </a:lnRef>
          <a:fillRef idx="3">
            <a:schemeClr val="accent4"/>
          </a:fillRef>
          <a:effectRef idx="2">
            <a:schemeClr val="accent4"/>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451515" y="2168281"/>
            <a:ext cx="5553076" cy="4031183"/>
          </a:xfrm>
          <a:solidFill>
            <a:srgbClr val="FBFBFB"/>
          </a:solidFill>
          <a:ln w="9525">
            <a:solidFill>
              <a:schemeClr val="bg1"/>
            </a:solidFill>
          </a:ln>
          <a:effectLst>
            <a:outerShdw blurRad="38100" dist="25400" dir="5400000" algn="ctr" rotWithShape="0">
              <a:srgbClr val="000000">
                <a:alpha val="20000"/>
              </a:srgbClr>
            </a:outerShdw>
          </a:effectLst>
        </p:spPr>
        <p:txBody>
          <a:bodyPr anchor="t">
            <a:no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6187421" y="1592018"/>
            <a:ext cx="5553068" cy="576262"/>
          </a:xfrm>
          <a:blipFill dpi="0" rotWithShape="1">
            <a:srcRect/>
            <a:tile tx="0" ty="0" sx="50000" sy="50000" flip="none" algn="tl"/>
          </a:blipFill>
          <a:ln/>
        </p:spPr>
        <p:style>
          <a:lnRef idx="1">
            <a:schemeClr val="accent3"/>
          </a:lnRef>
          <a:fillRef idx="3">
            <a:schemeClr val="accent3"/>
          </a:fillRef>
          <a:effectRef idx="2">
            <a:schemeClr val="accent3"/>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bwMode="blackGray">
          <a:xfrm>
            <a:off x="6187421" y="2168281"/>
            <a:ext cx="5553067" cy="4031183"/>
          </a:xfrm>
          <a:solidFill>
            <a:srgbClr val="FBFBFB"/>
          </a:solidFill>
          <a:ln w="9525">
            <a:solidFill>
              <a:schemeClr val="bg1"/>
            </a:solidFill>
          </a:ln>
          <a:effectLst>
            <a:outerShdw blurRad="38100" dist="25400" dir="5400000" algn="ctr" rotWithShape="0">
              <a:srgbClr val="000000">
                <a:alpha val="20000"/>
              </a:srgbClr>
            </a:outerShdw>
          </a:effectLst>
        </p:spPr>
        <p:txBody>
          <a:bodyPr anchor="t">
            <a:no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userDrawn="1">
            <p:ph type="ftr" sz="quarter" idx="11"/>
          </p:nvPr>
        </p:nvSpPr>
        <p:spPr/>
        <p:txBody>
          <a:bodyPr/>
          <a:lstStyle/>
          <a:p>
            <a:endParaRPr lang="en-US"/>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a:p>
        </p:txBody>
      </p:sp>
      <p:sp>
        <p:nvSpPr>
          <p:cNvPr id="18" name="Rectangle 17"/>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36840359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 2 Boxes Opt 2">
    <p:spTree>
      <p:nvGrpSpPr>
        <p:cNvPr id="1" name=""/>
        <p:cNvGrpSpPr/>
        <p:nvPr/>
      </p:nvGrpSpPr>
      <p:grpSpPr>
        <a:xfrm>
          <a:off x="0" y="0"/>
          <a:ext cx="0" cy="0"/>
          <a:chOff x="0" y="0"/>
          <a:chExt cx="0" cy="0"/>
        </a:xfrm>
      </p:grpSpPr>
      <p:sp>
        <p:nvSpPr>
          <p:cNvPr id="15"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451519" y="1592018"/>
            <a:ext cx="5553072" cy="576262"/>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451515" y="2168281"/>
            <a:ext cx="5553076" cy="403118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6187421" y="1592018"/>
            <a:ext cx="5553068" cy="576262"/>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bwMode="blackGray">
          <a:xfrm>
            <a:off x="6187421" y="2168281"/>
            <a:ext cx="5553068" cy="403118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userDrawn="1">
            <p:ph type="ftr" sz="quarter" idx="11"/>
          </p:nvPr>
        </p:nvSpPr>
        <p:spPr/>
        <p:txBody>
          <a:bodyPr/>
          <a:lstStyle/>
          <a:p>
            <a:endParaRPr lang="en-US"/>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a:p>
        </p:txBody>
      </p:sp>
      <p:sp>
        <p:nvSpPr>
          <p:cNvPr id="18" name="Rectangle 17"/>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30425197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22"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451519" y="1541216"/>
            <a:ext cx="5553072" cy="411480"/>
          </a:xfrm>
          <a:blipFill dpi="0" rotWithShape="1">
            <a:srcRect/>
            <a:tile tx="0" ty="0" sx="50000" sy="50000" flip="none" algn="tl"/>
          </a:blipFill>
          <a:ln/>
        </p:spPr>
        <p:style>
          <a:lnRef idx="1">
            <a:schemeClr val="accent4"/>
          </a:lnRef>
          <a:fillRef idx="3">
            <a:schemeClr val="accent4"/>
          </a:fillRef>
          <a:effectRef idx="2">
            <a:schemeClr val="accent4"/>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451514" y="1952696"/>
            <a:ext cx="5553076"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6187421" y="1541216"/>
            <a:ext cx="5553068" cy="411480"/>
          </a:xfrm>
          <a:blipFill dpi="0" rotWithShape="1">
            <a:srcRect/>
            <a:tile tx="0" ty="0" sx="50000" sy="50000" flip="none" algn="tl"/>
          </a:blipFill>
          <a:ln/>
        </p:spPr>
        <p:style>
          <a:lnRef idx="1">
            <a:schemeClr val="accent3"/>
          </a:lnRef>
          <a:fillRef idx="3">
            <a:schemeClr val="accent3"/>
          </a:fillRef>
          <a:effectRef idx="2">
            <a:schemeClr val="accent3"/>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8" name="Footer Placeholder 7"/>
          <p:cNvSpPr>
            <a:spLocks noGrp="1"/>
          </p:cNvSpPr>
          <p:nvPr userDrawn="1">
            <p:ph type="ftr" sz="quarter" idx="11"/>
          </p:nvPr>
        </p:nvSpPr>
        <p:spPr/>
        <p:txBody>
          <a:bodyPr/>
          <a:lstStyle/>
          <a:p>
            <a:endParaRPr lang="en-US"/>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a:p>
        </p:txBody>
      </p:sp>
      <p:sp>
        <p:nvSpPr>
          <p:cNvPr id="15" name="Text Placeholder 2"/>
          <p:cNvSpPr>
            <a:spLocks noGrp="1"/>
          </p:cNvSpPr>
          <p:nvPr userDrawn="1">
            <p:ph type="body" idx="13"/>
          </p:nvPr>
        </p:nvSpPr>
        <p:spPr bwMode="gray">
          <a:xfrm>
            <a:off x="451517" y="3935384"/>
            <a:ext cx="5553072" cy="411480"/>
          </a:xfr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7" name="Text Placeholder 4"/>
          <p:cNvSpPr>
            <a:spLocks noGrp="1"/>
          </p:cNvSpPr>
          <p:nvPr userDrawn="1">
            <p:ph type="body" sz="quarter" idx="15"/>
          </p:nvPr>
        </p:nvSpPr>
        <p:spPr bwMode="gray">
          <a:xfrm>
            <a:off x="6187419" y="3935384"/>
            <a:ext cx="5553068" cy="411480"/>
          </a:xfrm>
          <a:blipFill dpi="0" rotWithShape="1">
            <a:srcRect/>
            <a:tile tx="0" ty="0" sx="50000" sy="50000" flip="none" algn="tl"/>
          </a:blipFill>
          <a:ln/>
        </p:spPr>
        <p:style>
          <a:lnRef idx="1">
            <a:schemeClr val="accent2"/>
          </a:lnRef>
          <a:fillRef idx="3">
            <a:schemeClr val="accent2"/>
          </a:fillRef>
          <a:effectRef idx="2">
            <a:schemeClr val="accent2"/>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25" name="Rectangle 24"/>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Content Placeholder 3"/>
          <p:cNvSpPr>
            <a:spLocks noGrp="1"/>
          </p:cNvSpPr>
          <p:nvPr>
            <p:ph sz="half" idx="16"/>
          </p:nvPr>
        </p:nvSpPr>
        <p:spPr bwMode="blackGray">
          <a:xfrm>
            <a:off x="6187410" y="1952696"/>
            <a:ext cx="5553076"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17"/>
          </p:nvPr>
        </p:nvSpPr>
        <p:spPr bwMode="blackGray">
          <a:xfrm>
            <a:off x="451514" y="4346865"/>
            <a:ext cx="5553076" cy="184799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18"/>
          </p:nvPr>
        </p:nvSpPr>
        <p:spPr bwMode="blackGray">
          <a:xfrm>
            <a:off x="6187411" y="4346864"/>
            <a:ext cx="5553076" cy="1847669"/>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Picture 25"/>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39110966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2"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451519" y="1541216"/>
            <a:ext cx="5553072"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451514" y="1952696"/>
            <a:ext cx="5553076"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6187421" y="1541216"/>
            <a:ext cx="5553068"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8" name="Footer Placeholder 7"/>
          <p:cNvSpPr>
            <a:spLocks noGrp="1"/>
          </p:cNvSpPr>
          <p:nvPr userDrawn="1">
            <p:ph type="ftr" sz="quarter" idx="11"/>
          </p:nvPr>
        </p:nvSpPr>
        <p:spPr/>
        <p:txBody>
          <a:bodyPr/>
          <a:lstStyle/>
          <a:p>
            <a:endParaRPr lang="en-US"/>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a:p>
        </p:txBody>
      </p:sp>
      <p:sp>
        <p:nvSpPr>
          <p:cNvPr id="15" name="Text Placeholder 2"/>
          <p:cNvSpPr>
            <a:spLocks noGrp="1"/>
          </p:cNvSpPr>
          <p:nvPr userDrawn="1">
            <p:ph type="body" idx="13"/>
          </p:nvPr>
        </p:nvSpPr>
        <p:spPr bwMode="gray">
          <a:xfrm>
            <a:off x="451517" y="3935384"/>
            <a:ext cx="5553072"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7" name="Text Placeholder 4"/>
          <p:cNvSpPr>
            <a:spLocks noGrp="1"/>
          </p:cNvSpPr>
          <p:nvPr userDrawn="1">
            <p:ph type="body" sz="quarter" idx="15"/>
          </p:nvPr>
        </p:nvSpPr>
        <p:spPr bwMode="gray">
          <a:xfrm>
            <a:off x="6187419" y="3935384"/>
            <a:ext cx="5553068"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4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25" name="Rectangle 24"/>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Content Placeholder 3"/>
          <p:cNvSpPr>
            <a:spLocks noGrp="1"/>
          </p:cNvSpPr>
          <p:nvPr>
            <p:ph sz="half" idx="16"/>
          </p:nvPr>
        </p:nvSpPr>
        <p:spPr bwMode="blackGray">
          <a:xfrm>
            <a:off x="6187410" y="1952696"/>
            <a:ext cx="5553076"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17"/>
          </p:nvPr>
        </p:nvSpPr>
        <p:spPr bwMode="blackGray">
          <a:xfrm>
            <a:off x="451514" y="4346865"/>
            <a:ext cx="5553076" cy="184799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18"/>
          </p:nvPr>
        </p:nvSpPr>
        <p:spPr bwMode="blackGray">
          <a:xfrm>
            <a:off x="6187411" y="4346864"/>
            <a:ext cx="5553076" cy="1847669"/>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800"/>
            </a:lvl1pPr>
            <a:lvl2pPr marL="346075" indent="-150813">
              <a:defRPr sz="1600"/>
            </a:lvl2pPr>
            <a:lvl3pPr marL="568325" indent="-169863">
              <a:defRPr sz="1400"/>
            </a:lvl3pPr>
            <a:lvl4pPr marL="798513" indent="-169863">
              <a:defRPr sz="1050"/>
            </a:lvl4pPr>
            <a:lvl5pPr marL="968375" indent="-16986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Picture 25"/>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2370526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10" name="Freeform 6"/>
          <p:cNvSpPr/>
          <p:nvPr userDrawn="1"/>
        </p:nvSpPr>
        <p:spPr bwMode="hidden">
          <a:xfrm>
            <a:off x="0" y="-3174"/>
            <a:ext cx="12192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D57F1E4F-1CFF-5643-939E-217C01CDF565}" type="slidenum">
              <a:rPr lang="en-US" dirty="0"/>
              <a:pPr/>
              <a:t>‹#›</a:t>
            </a:fld>
            <a:endParaRPr lang="en-US"/>
          </a:p>
        </p:txBody>
      </p:sp>
      <p:sp>
        <p:nvSpPr>
          <p:cNvPr id="16" name="Rectangle 15"/>
          <p:cNvSpPr/>
          <p:nvPr userDrawn="1"/>
        </p:nvSpPr>
        <p:spPr bwMode="hidden">
          <a:xfrm>
            <a:off x="-1" y="0"/>
            <a:ext cx="12192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2530026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Opti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pPr/>
              <a:t>‹#›</a:t>
            </a:fld>
            <a:endParaRPr lang="en-US"/>
          </a:p>
        </p:txBody>
      </p:sp>
      <p:sp>
        <p:nvSpPr>
          <p:cNvPr id="7" name="Rectangle 6"/>
          <p:cNvSpPr/>
          <p:nvPr userDrawn="1"/>
        </p:nvSpPr>
        <p:spPr bwMode="hidden">
          <a:xfrm>
            <a:off x="-1" y="0"/>
            <a:ext cx="12192001" cy="6858000"/>
          </a:xfrm>
          <a:prstGeom prst="rect">
            <a:avLst/>
          </a:prstGeom>
          <a:noFill/>
          <a:ln w="38100">
            <a:solidFill>
              <a:schemeClr val="bg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accent5"/>
                </a:solidFill>
                <a:effectLst/>
              </a:defRPr>
            </a:lvl1pPr>
          </a:lstStyle>
          <a:p>
            <a:r>
              <a:rPr lang="en-US"/>
              <a:t>Click to edit Master title style</a:t>
            </a:r>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32801056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lnSpc>
                <a:spcPct val="100000"/>
              </a:lnSpc>
              <a:spcBef>
                <a:spcPts val="0"/>
              </a:spcBef>
              <a:tabLst/>
              <a:defRPr sz="2000"/>
            </a:lvl1pPr>
            <a:lvl2pPr marL="461963" indent="-230188">
              <a:lnSpc>
                <a:spcPct val="100000"/>
              </a:lnSpc>
              <a:spcBef>
                <a:spcPts val="0"/>
              </a:spcBef>
              <a:tabLst/>
              <a:defRPr sz="1800"/>
            </a:lvl2pPr>
            <a:lvl3pPr marL="798513" indent="-228600">
              <a:lnSpc>
                <a:spcPct val="100000"/>
              </a:lnSpc>
              <a:spcBef>
                <a:spcPts val="0"/>
              </a:spcBef>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endParaRPr lang="en-US"/>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533021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pPr/>
              <a:t>‹#›</a:t>
            </a:fld>
            <a:endParaRPr lang="en-US"/>
          </a:p>
        </p:txBody>
      </p:sp>
      <p:sp>
        <p:nvSpPr>
          <p:cNvPr id="7" name="Rectangle 6"/>
          <p:cNvSpPr/>
          <p:nvPr userDrawn="1"/>
        </p:nvSpPr>
        <p:spPr bwMode="hidden">
          <a:xfrm>
            <a:off x="-1" y="0"/>
            <a:ext cx="12192001" cy="6858000"/>
          </a:xfrm>
          <a:prstGeom prst="rect">
            <a:avLst/>
          </a:prstGeom>
          <a:noFill/>
          <a:ln w="38100">
            <a:solidFill>
              <a:schemeClr val="bg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9322788" y="6496052"/>
            <a:ext cx="2438405" cy="210312"/>
          </a:xfrm>
          <a:prstGeom prst="rect">
            <a:avLst/>
          </a:prstGeom>
        </p:spPr>
      </p:pic>
    </p:spTree>
    <p:extLst>
      <p:ext uri="{BB962C8B-B14F-4D97-AF65-F5344CB8AC3E}">
        <p14:creationId xmlns:p14="http://schemas.microsoft.com/office/powerpoint/2010/main" val="901464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2019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Tree>
    <p:extLst>
      <p:ext uri="{BB962C8B-B14F-4D97-AF65-F5344CB8AC3E}">
        <p14:creationId xmlns:p14="http://schemas.microsoft.com/office/powerpoint/2010/main" val="1764937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p:nvPr>
        </p:nvSpPr>
        <p:spPr>
          <a:xfrm>
            <a:off x="223707" y="134112"/>
            <a:ext cx="11766956" cy="743712"/>
          </a:xfrm>
        </p:spPr>
        <p:txBody>
          <a:bodyPr/>
          <a:lstStyle/>
          <a:p>
            <a:endParaRPr lang="en-US"/>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41539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lnSpc>
                <a:spcPct val="100000"/>
              </a:lnSpc>
              <a:spcBef>
                <a:spcPts val="0"/>
              </a:spcBef>
              <a:tabLst/>
              <a:defRPr sz="2000"/>
            </a:lvl1pPr>
            <a:lvl2pPr marL="461963" indent="-230188">
              <a:lnSpc>
                <a:spcPct val="100000"/>
              </a:lnSpc>
              <a:spcBef>
                <a:spcPts val="0"/>
              </a:spcBef>
              <a:tabLst/>
              <a:defRPr sz="1800"/>
            </a:lvl2pPr>
            <a:lvl3pPr marL="798513" indent="-228600">
              <a:lnSpc>
                <a:spcPct val="100000"/>
              </a:lnSpc>
              <a:spcBef>
                <a:spcPts val="0"/>
              </a:spcBef>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endParaRPr lang="en-US"/>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241981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567308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endParaRPr lang="en-US"/>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0388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2018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
        <p:nvSpPr>
          <p:cNvPr id="16" name="TextBox 15">
            <a:extLst>
              <a:ext uri="{FF2B5EF4-FFF2-40B4-BE49-F238E27FC236}">
                <a16:creationId xmlns:a16="http://schemas.microsoft.com/office/drawing/2014/main" id="{F1B42C89-6A4E-407B-9467-C030BF7FB6E4}"/>
              </a:ext>
            </a:extLst>
          </p:cNvPr>
          <p:cNvSpPr txBox="1">
            <a:spLocks noChangeArrowheads="1"/>
          </p:cNvSpPr>
          <p:nvPr userDrawn="1"/>
        </p:nvSpPr>
        <p:spPr bwMode="auto">
          <a:xfrm>
            <a:off x="321235" y="6392863"/>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026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Layout: 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endParaRPr lang="en-US"/>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text or select object on Confidential &amp; Proprietary slide (footer).</a:t>
            </a:r>
          </a:p>
          <a:p>
            <a:pPr lvl="1"/>
            <a:r>
              <a:rPr lang="en-US"/>
              <a:t>Second level</a:t>
            </a:r>
          </a:p>
          <a:p>
            <a:pPr lvl="2"/>
            <a:r>
              <a:rPr lang="en-US"/>
              <a:t>Third level</a:t>
            </a:r>
          </a:p>
        </p:txBody>
      </p:sp>
    </p:spTree>
    <p:extLst>
      <p:ext uri="{BB962C8B-B14F-4D97-AF65-F5344CB8AC3E}">
        <p14:creationId xmlns:p14="http://schemas.microsoft.com/office/powerpoint/2010/main" val="436348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Confidential &amp; Proprieta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tabLst/>
              <a:defRPr sz="2000"/>
            </a:lvl1pPr>
            <a:lvl2pPr marL="461963" indent="-230188">
              <a:tabLst/>
              <a:defRPr sz="1800"/>
            </a:lvl2pPr>
            <a:lvl3pPr marL="798513" indent="-228600">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endParaRPr lang="en-US"/>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
        <p:nvSpPr>
          <p:cNvPr id="7" name="TextBox 6"/>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635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
        <p:nvSpPr>
          <p:cNvPr id="5" name="TextBox 4"/>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28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148701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endParaRPr lang="en-US"/>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
        <p:nvSpPr>
          <p:cNvPr id="8" name="TextBox 7"/>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531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Confidential &amp; Proprietary">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endParaRPr lang="en-US"/>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marL="457200" indent="0">
              <a:spcBef>
                <a:spcPts val="600"/>
              </a:spcBef>
              <a:buNone/>
              <a:defRPr/>
            </a:lvl2pPr>
            <a:lvl3pPr marL="914400" indent="0">
              <a:spcBef>
                <a:spcPts val="300"/>
              </a:spcBef>
              <a:buNone/>
              <a:defRPr sz="1400"/>
            </a:lvl3pPr>
            <a:lvl4pPr>
              <a:spcBef>
                <a:spcPts val="300"/>
              </a:spcBef>
              <a:defRPr sz="1400"/>
            </a:lvl4pPr>
            <a:lvl5pPr>
              <a:spcBef>
                <a:spcPts val="300"/>
              </a:spcBef>
              <a:defRPr sz="1400"/>
            </a:lvl5pPr>
          </a:lstStyle>
          <a:p>
            <a:pPr lvl="0"/>
            <a:endParaRPr lang="en-US"/>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6" name="TextBox 5"/>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503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224369"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add slide title</a:t>
            </a:r>
          </a:p>
        </p:txBody>
      </p:sp>
      <p:sp>
        <p:nvSpPr>
          <p:cNvPr id="3" name="Footer Placeholder 4"/>
          <p:cNvSpPr>
            <a:spLocks noGrp="1"/>
          </p:cNvSpPr>
          <p:nvPr>
            <p:ph type="ftr" sz="quarter" idx="10"/>
          </p:nvPr>
        </p:nvSpPr>
        <p:spPr/>
        <p:txBody>
          <a:bodyPr/>
          <a:lstStyle>
            <a:lvl1pPr>
              <a:defRPr/>
            </a:lvl1pPr>
          </a:lstStyle>
          <a:p>
            <a:pPr>
              <a:defRPr/>
            </a:pPr>
            <a:endParaRPr lang="en-US">
              <a:solidFill>
                <a:srgbClr val="FFFFFF">
                  <a:lumMod val="50000"/>
                </a:srgbClr>
              </a:solidFill>
            </a:endParaRPr>
          </a:p>
        </p:txBody>
      </p:sp>
    </p:spTree>
    <p:extLst>
      <p:ext uri="{BB962C8B-B14F-4D97-AF65-F5344CB8AC3E}">
        <p14:creationId xmlns:p14="http://schemas.microsoft.com/office/powerpoint/2010/main" val="3179723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Logo Only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pic>
        <p:nvPicPr>
          <p:cNvPr id="10" name="Picture 9" descr="Minnesota Department of Human Services logo" title="MN DH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7315" y="1193803"/>
            <a:ext cx="8741044" cy="1829522"/>
          </a:xfrm>
          <a:prstGeom prst="rect">
            <a:avLst/>
          </a:prstGeom>
        </p:spPr>
      </p:pic>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p:txBody>
      </p:sp>
      <p:sp>
        <p:nvSpPr>
          <p:cNvPr id="23" name="Date Placeholder 4"/>
          <p:cNvSpPr>
            <a:spLocks noGrp="1"/>
          </p:cNvSpPr>
          <p:nvPr>
            <p:ph type="body" sz="quarter" idx="17" hasCustomPrompt="1"/>
          </p:nvPr>
        </p:nvSpPr>
        <p:spPr>
          <a:xfrm>
            <a:off x="914400" y="6355080"/>
            <a:ext cx="1371600" cy="365760"/>
          </a:xfrm>
        </p:spPr>
        <p:txBody>
          <a:bodyPr anchor="ctr" anchorCtr="0">
            <a:normAutofit/>
          </a:bodyPr>
          <a:lstStyle>
            <a:lvl1pPr marL="0" indent="0" algn="l" defTabSz="914400" rtl="0" eaLnBrk="1" latinLnBrk="0" hangingPunct="1">
              <a:buNone/>
              <a:defRPr lang="en-US" sz="1200" kern="1200" dirty="0">
                <a:solidFill>
                  <a:schemeClr val="tx2"/>
                </a:solidFill>
                <a:latin typeface="+mn-lt"/>
                <a:ea typeface="+mn-ea"/>
                <a:cs typeface="+mn-cs"/>
              </a:defRPr>
            </a:lvl1pPr>
          </a:lstStyle>
          <a:p>
            <a:pPr lvl="0"/>
            <a:fld id="{D7ED242C-24FB-43A0-BCB6-43756FC812F6}" type="datetime1">
              <a:rPr lang="en-US" smtClean="0"/>
              <a:pPr/>
              <a:t>12/13/2016</a:t>
            </a:fld>
            <a:endParaRPr lang="en-US"/>
          </a:p>
        </p:txBody>
      </p:sp>
      <p:sp>
        <p:nvSpPr>
          <p:cNvPr id="24" name="Footer Placeholder 4"/>
          <p:cNvSpPr>
            <a:spLocks noGrp="1"/>
          </p:cNvSpPr>
          <p:nvPr>
            <p:ph type="body" sz="quarter" idx="19" hasCustomPrompt="1"/>
          </p:nvPr>
        </p:nvSpPr>
        <p:spPr>
          <a:xfrm>
            <a:off x="3302176" y="6336471"/>
            <a:ext cx="5587647" cy="402259"/>
          </a:xfrm>
        </p:spPr>
        <p:txBody>
          <a:bodyPr anchor="ctr" anchorCtr="0">
            <a:normAutofit/>
          </a:bodyPr>
          <a:lstStyle>
            <a:lvl1pPr marL="0" indent="0" algn="ctr" defTabSz="914400" rtl="0" eaLnBrk="1" latinLnBrk="0" hangingPunct="1">
              <a:buNone/>
              <a:defRPr lang="en-US" sz="1200" kern="1200" dirty="0">
                <a:solidFill>
                  <a:schemeClr val="tx2"/>
                </a:solidFill>
                <a:latin typeface="+mn-lt"/>
                <a:ea typeface="+mn-ea"/>
                <a:cs typeface="+mn-cs"/>
              </a:defRPr>
            </a:lvl1pPr>
          </a:lstStyle>
          <a:p>
            <a:r>
              <a:rPr lang="en-US"/>
              <a:t>Minnesota Department of Human Services </a:t>
            </a:r>
            <a:r>
              <a:rPr lang="en-US">
                <a:solidFill>
                  <a:schemeClr val="accent1"/>
                </a:solidFill>
              </a:rPr>
              <a:t>|</a:t>
            </a:r>
            <a:r>
              <a:rPr lang="en-US"/>
              <a:t> mn.gov/</a:t>
            </a:r>
            <a:r>
              <a:rPr lang="en-US" err="1"/>
              <a:t>dhs</a:t>
            </a:r>
            <a:endParaRPr lang="en-US"/>
          </a:p>
        </p:txBody>
      </p:sp>
      <p:sp>
        <p:nvSpPr>
          <p:cNvPr id="25" name="Slide Number Placeholder 4"/>
          <p:cNvSpPr>
            <a:spLocks noGrp="1"/>
          </p:cNvSpPr>
          <p:nvPr>
            <p:ph type="body" sz="quarter" idx="18" hasCustomPrompt="1"/>
          </p:nvPr>
        </p:nvSpPr>
        <p:spPr>
          <a:xfrm>
            <a:off x="9902952" y="6355080"/>
            <a:ext cx="1371600" cy="365760"/>
          </a:xfrm>
        </p:spPr>
        <p:txBody>
          <a:bodyPr anchor="ctr" anchorCtr="0">
            <a:normAutofit/>
          </a:bodyPr>
          <a:lstStyle>
            <a:lvl1pPr marL="0" indent="0" algn="r" defTabSz="914400" rtl="0" eaLnBrk="1" latinLnBrk="0" hangingPunct="1">
              <a:buNone/>
              <a:defRPr lang="en-US" sz="1200" kern="1200" dirty="0">
                <a:solidFill>
                  <a:schemeClr val="tx2"/>
                </a:solidFill>
                <a:latin typeface="+mn-lt"/>
                <a:ea typeface="+mn-ea"/>
                <a:cs typeface="+mn-cs"/>
              </a:defRPr>
            </a:lvl1pPr>
          </a:lstStyle>
          <a:p>
            <a:pPr lvl="0"/>
            <a:fld id="{48F63A3B-78C7-47BE-AE5E-E10140E04643}" type="slidenum">
              <a:rPr lang="en-US" smtClean="0"/>
              <a:pPr/>
              <a:t>‹#›</a:t>
            </a:fld>
            <a:endParaRPr lang="en-US"/>
          </a:p>
        </p:txBody>
      </p:sp>
    </p:spTree>
    <p:extLst>
      <p:ext uri="{BB962C8B-B14F-4D97-AF65-F5344CB8AC3E}">
        <p14:creationId xmlns:p14="http://schemas.microsoft.com/office/powerpoint/2010/main" val="3990689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Logo Only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Minnesota Department of Human Services logo" title="MN DH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7314" y="1193805"/>
            <a:ext cx="8741044" cy="1829520"/>
          </a:xfrm>
          <a:prstGeom prst="rect">
            <a:avLst/>
          </a:prstGeom>
        </p:spPr>
      </p:pic>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p:txBody>
      </p:sp>
      <p:sp>
        <p:nvSpPr>
          <p:cNvPr id="18" name="Date Placeholder 17"/>
          <p:cNvSpPr>
            <a:spLocks noGrp="1"/>
          </p:cNvSpPr>
          <p:nvPr>
            <p:ph type="dt" sz="half" idx="15"/>
          </p:nvPr>
        </p:nvSpPr>
        <p:spPr/>
        <p:txBody>
          <a:bodyPr/>
          <a:lstStyle/>
          <a:p>
            <a:fld id="{D7ED242C-24FB-43A0-BCB6-43756FC812F6}" type="datetime1">
              <a:rPr lang="en-US" smtClean="0"/>
              <a:t>6/6/2019</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333141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6" name="Picture Placeholder 5"/>
          <p:cNvSpPr>
            <a:spLocks noGrp="1"/>
          </p:cNvSpPr>
          <p:nvPr>
            <p:ph type="pic" sz="quarter" idx="17"/>
          </p:nvPr>
        </p:nvSpPr>
        <p:spPr>
          <a:xfrm>
            <a:off x="0" y="0"/>
            <a:ext cx="12192000" cy="3380732"/>
          </a:xfrm>
        </p:spPr>
        <p:txBody>
          <a:bodyPr/>
          <a:lstStyle/>
          <a:p>
            <a:endParaRPr lang="en-US"/>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Picture 7" descr="Minnesota Department of Human Services logo" title="MN DH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703" y="5730575"/>
            <a:ext cx="4448641" cy="931111"/>
          </a:xfrm>
          <a:prstGeom prst="rect">
            <a:avLst/>
          </a:prstGeom>
        </p:spPr>
      </p:pic>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fld id="{D7ED242C-24FB-43A0-BCB6-43756FC812F6}" type="datetime1">
              <a:rPr lang="en-US" smtClean="0"/>
              <a:pPr/>
              <a:t>6/6/2019</a:t>
            </a:fld>
            <a:r>
              <a:rPr lang="en-US"/>
              <a:t> </a:t>
            </a:r>
            <a:r>
              <a:rPr lang="en-US">
                <a:solidFill>
                  <a:schemeClr val="accent1"/>
                </a:solidFill>
              </a:rPr>
              <a:t>|</a:t>
            </a:r>
            <a:r>
              <a:rPr lang="en-US"/>
              <a:t> Minnesota Department of Human Services </a:t>
            </a:r>
            <a:r>
              <a:rPr lang="en-US">
                <a:solidFill>
                  <a:schemeClr val="accent1"/>
                </a:solidFill>
              </a:rPr>
              <a:t>|</a:t>
            </a:r>
            <a:r>
              <a:rPr lang="en-US"/>
              <a:t> mn.gov/dhs</a:t>
            </a:r>
          </a:p>
        </p:txBody>
      </p:sp>
    </p:spTree>
    <p:extLst>
      <p:ext uri="{BB962C8B-B14F-4D97-AF65-F5344CB8AC3E}">
        <p14:creationId xmlns:p14="http://schemas.microsoft.com/office/powerpoint/2010/main" val="348377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 Photo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a:t>Click Icon to add picture</a:t>
            </a:r>
          </a:p>
        </p:txBody>
      </p:sp>
      <p:pic>
        <p:nvPicPr>
          <p:cNvPr id="10" name="Picture 9" descr="Minnesota Department of Human Services logo" title="MN DH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2394" y="444403"/>
            <a:ext cx="4448641" cy="931111"/>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Text Placeholder 10"/>
          <p:cNvSpPr>
            <a:spLocks noGrp="1"/>
          </p:cNvSpPr>
          <p:nvPr>
            <p:ph type="body" sz="quarter" idx="14" hasCustomPrompt="1"/>
          </p:nvPr>
        </p:nvSpPr>
        <p:spPr>
          <a:xfrm>
            <a:off x="2802467" y="5488538"/>
            <a:ext cx="6587067" cy="649794"/>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p:txBody>
      </p:sp>
      <p:sp>
        <p:nvSpPr>
          <p:cNvPr id="25" name="Date Placeholder 4"/>
          <p:cNvSpPr>
            <a:spLocks noGrp="1"/>
          </p:cNvSpPr>
          <p:nvPr>
            <p:ph type="body" sz="quarter" idx="17" hasCustomPrompt="1"/>
          </p:nvPr>
        </p:nvSpPr>
        <p:spPr>
          <a:xfrm>
            <a:off x="914400" y="6355080"/>
            <a:ext cx="1371600" cy="365760"/>
          </a:xfrm>
        </p:spPr>
        <p:txBody>
          <a:bodyPr anchor="ctr" anchorCtr="0">
            <a:normAutofit/>
          </a:bodyPr>
          <a:lstStyle>
            <a:lvl1pPr marL="0" indent="0" algn="l" defTabSz="914400" rtl="0" eaLnBrk="1" latinLnBrk="0" hangingPunct="1">
              <a:buNone/>
              <a:defRPr lang="en-US" sz="1200" kern="1200" dirty="0">
                <a:solidFill>
                  <a:schemeClr val="tx2"/>
                </a:solidFill>
                <a:latin typeface="+mn-lt"/>
                <a:ea typeface="+mn-ea"/>
                <a:cs typeface="+mn-cs"/>
              </a:defRPr>
            </a:lvl1pPr>
          </a:lstStyle>
          <a:p>
            <a:pPr lvl="0"/>
            <a:fld id="{D7ED242C-24FB-43A0-BCB6-43756FC812F6}" type="datetime1">
              <a:rPr lang="en-US" smtClean="0"/>
              <a:pPr/>
              <a:t>12/13/2016</a:t>
            </a:fld>
            <a:endParaRPr lang="en-US"/>
          </a:p>
        </p:txBody>
      </p:sp>
      <p:sp>
        <p:nvSpPr>
          <p:cNvPr id="26" name="Footer Placeholder 4"/>
          <p:cNvSpPr>
            <a:spLocks noGrp="1"/>
          </p:cNvSpPr>
          <p:nvPr>
            <p:ph type="body" sz="quarter" idx="19" hasCustomPrompt="1"/>
          </p:nvPr>
        </p:nvSpPr>
        <p:spPr>
          <a:xfrm>
            <a:off x="3302176" y="6336471"/>
            <a:ext cx="5587647" cy="402259"/>
          </a:xfrm>
        </p:spPr>
        <p:txBody>
          <a:bodyPr anchor="ctr" anchorCtr="0">
            <a:normAutofit/>
          </a:bodyPr>
          <a:lstStyle>
            <a:lvl1pPr marL="0" indent="0" algn="ctr" defTabSz="914400" rtl="0" eaLnBrk="1" latinLnBrk="0" hangingPunct="1">
              <a:buNone/>
              <a:defRPr lang="en-US" sz="1200" kern="1200" dirty="0">
                <a:solidFill>
                  <a:schemeClr val="tx2"/>
                </a:solidFill>
                <a:latin typeface="+mn-lt"/>
                <a:ea typeface="+mn-ea"/>
                <a:cs typeface="+mn-cs"/>
              </a:defRPr>
            </a:lvl1pPr>
          </a:lstStyle>
          <a:p>
            <a:r>
              <a:rPr lang="en-US"/>
              <a:t>Minnesota Department of Human Services </a:t>
            </a:r>
            <a:r>
              <a:rPr lang="en-US">
                <a:solidFill>
                  <a:schemeClr val="accent1"/>
                </a:solidFill>
              </a:rPr>
              <a:t>|</a:t>
            </a:r>
            <a:r>
              <a:rPr lang="en-US"/>
              <a:t> mn.gov/</a:t>
            </a:r>
            <a:r>
              <a:rPr lang="en-US" err="1"/>
              <a:t>dhs</a:t>
            </a:r>
            <a:endParaRPr lang="en-US"/>
          </a:p>
        </p:txBody>
      </p:sp>
      <p:sp>
        <p:nvSpPr>
          <p:cNvPr id="27" name="Slide Number Placeholder 4"/>
          <p:cNvSpPr>
            <a:spLocks noGrp="1"/>
          </p:cNvSpPr>
          <p:nvPr>
            <p:ph type="body" sz="quarter" idx="18" hasCustomPrompt="1"/>
          </p:nvPr>
        </p:nvSpPr>
        <p:spPr>
          <a:xfrm>
            <a:off x="9902952" y="6355080"/>
            <a:ext cx="1371600" cy="365760"/>
          </a:xfrm>
        </p:spPr>
        <p:txBody>
          <a:bodyPr anchor="ctr" anchorCtr="0">
            <a:normAutofit/>
          </a:bodyPr>
          <a:lstStyle>
            <a:lvl1pPr marL="0" indent="0" algn="r" defTabSz="914400" rtl="0" eaLnBrk="1" latinLnBrk="0" hangingPunct="1">
              <a:buNone/>
              <a:defRPr lang="en-US" sz="1200" kern="1200" dirty="0">
                <a:solidFill>
                  <a:schemeClr val="tx2"/>
                </a:solidFill>
                <a:latin typeface="+mn-lt"/>
                <a:ea typeface="+mn-ea"/>
                <a:cs typeface="+mn-cs"/>
              </a:defRPr>
            </a:lvl1pPr>
          </a:lstStyle>
          <a:p>
            <a:pPr lvl="0"/>
            <a:fld id="{48F63A3B-78C7-47BE-AE5E-E10140E04643}" type="slidenum">
              <a:rPr lang="en-US" smtClean="0"/>
              <a:pPr/>
              <a:t>‹#›</a:t>
            </a:fld>
            <a:endParaRPr lang="en-US"/>
          </a:p>
        </p:txBody>
      </p:sp>
    </p:spTree>
    <p:extLst>
      <p:ext uri="{BB962C8B-B14F-4D97-AF65-F5344CB8AC3E}">
        <p14:creationId xmlns:p14="http://schemas.microsoft.com/office/powerpoint/2010/main" val="13774486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914400" y="1554480"/>
            <a:ext cx="10360152" cy="45720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D5D47-1752-4D84-8BFB-C2F71A34C932}" type="datetime1">
              <a:rPr lang="en-US" smtClean="0"/>
              <a:t>6/6/2019</a:t>
            </a:fld>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4243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 Light BG">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a:t>Click to edit title</a:t>
            </a: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914400" y="1554480"/>
            <a:ext cx="10360152" cy="4572000"/>
          </a:xfrm>
          <a:solidFill>
            <a:schemeClr val="bg1"/>
          </a:solidFill>
          <a:ln>
            <a:noFill/>
          </a:ln>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98C9B-0587-4A1E-9E03-E4C9FE222F08}" type="datetime1">
              <a:rPr lang="en-US" smtClean="0"/>
              <a:t>6/6/2019</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47073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Solid -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914400" y="6356350"/>
            <a:ext cx="1463040" cy="365125"/>
          </a:xfrm>
        </p:spPr>
        <p:txBody>
          <a:bodyPr/>
          <a:lstStyle/>
          <a:p>
            <a:fld id="{66C283A4-7960-4BFD-B3A5-A2CC5BB2A473}"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9" name="Slide Number Placeholder 6"/>
          <p:cNvSpPr>
            <a:spLocks noGrp="1"/>
          </p:cNvSpPr>
          <p:nvPr>
            <p:ph type="sldNum" sz="quarter" idx="12"/>
          </p:nvPr>
        </p:nvSpPr>
        <p:spPr>
          <a:xfrm>
            <a:off x="9902952" y="6356350"/>
            <a:ext cx="1371600"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897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endParaRPr lang="en-US"/>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70341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Solid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914400" y="1188721"/>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914400" y="6356350"/>
            <a:ext cx="146304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1077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Solid -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914400" y="1188720"/>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54347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6/6/2019</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73736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Split -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a:t>Click to edit title</a:t>
            </a:r>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198DD1-C477-482D-A126-3FBDD1778E48}" type="datetime1">
              <a:rPr lang="en-US" smtClean="0"/>
              <a:t>6/6/2019</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46710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Split - Light BG">
    <p:bg>
      <p:bgPr>
        <a:solidFill>
          <a:srgbClr val="E8E8E8"/>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a:t>Click to edit title</a:t>
            </a:r>
          </a:p>
        </p:txBody>
      </p:sp>
      <p:sp>
        <p:nvSpPr>
          <p:cNvPr id="15" name="Rectangle 14"/>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5A5BA-A5F9-4138-9E4B-FFD626F6437A}" type="datetime1">
              <a:rPr lang="en-US" smtClean="0"/>
              <a:t>6/6/2019</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513249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 Light BG">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able Placeholder 9"/>
          <p:cNvSpPr>
            <a:spLocks noGrp="1"/>
          </p:cNvSpPr>
          <p:nvPr>
            <p:ph type="tbl" sz="quarter" idx="13"/>
          </p:nvPr>
        </p:nvSpPr>
        <p:spPr>
          <a:xfrm>
            <a:off x="914400" y="1554480"/>
            <a:ext cx="10360152" cy="4572000"/>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6/6/2019</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70827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ckground Image Dark Overlay - Dark">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a:t>Click Icon to add picture</a:t>
            </a:r>
          </a:p>
        </p:txBody>
      </p:sp>
      <p:sp>
        <p:nvSpPr>
          <p:cNvPr id="10"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E8677-C648-465D-82CD-E88587B4845D}" type="datetime1">
              <a:rPr lang="en-US" smtClean="0"/>
              <a:t>6/6/2019</a:t>
            </a:fld>
            <a:endParaRPr lang="en-US"/>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1542534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ckground Image Dark Overlay -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a:t>Click Icon to add picture</a:t>
            </a:r>
          </a:p>
        </p:txBody>
      </p:sp>
      <p:sp>
        <p:nvSpPr>
          <p:cNvPr id="8"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0D07D7-46FB-4D7C-9C8F-0C340D091257}" type="datetime1">
              <a:rPr lang="en-US" smtClean="0"/>
              <a:t>6/6/2019</a:t>
            </a:fld>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4084854"/>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a:xfrm>
            <a:off x="914400"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33263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a:t>Click to edit title</a:t>
            </a:r>
          </a:p>
        </p:txBody>
      </p:sp>
      <p:sp>
        <p:nvSpPr>
          <p:cNvPr id="13" name="Content Placeholder 4"/>
          <p:cNvSpPr>
            <a:spLocks noGrp="1"/>
          </p:cNvSpPr>
          <p:nvPr>
            <p:ph sz="quarter" idx="10"/>
          </p:nvPr>
        </p:nvSpPr>
        <p:spPr>
          <a:xfrm>
            <a:off x="914399"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24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2018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
        <p:nvSpPr>
          <p:cNvPr id="16" name="TextBox 15">
            <a:extLst>
              <a:ext uri="{FF2B5EF4-FFF2-40B4-BE49-F238E27FC236}">
                <a16:creationId xmlns:a16="http://schemas.microsoft.com/office/drawing/2014/main" id="{F1B42C89-6A4E-407B-9467-C030BF7FB6E4}"/>
              </a:ext>
            </a:extLst>
          </p:cNvPr>
          <p:cNvSpPr txBox="1">
            <a:spLocks noChangeArrowheads="1"/>
          </p:cNvSpPr>
          <p:nvPr userDrawn="1"/>
        </p:nvSpPr>
        <p:spPr bwMode="auto">
          <a:xfrm>
            <a:off x="321235" y="6392863"/>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0893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a:t>Click to edit title</a:t>
            </a:r>
          </a:p>
        </p:txBody>
      </p:sp>
      <p:sp>
        <p:nvSpPr>
          <p:cNvPr id="7" name="Content Placeholder 4"/>
          <p:cNvSpPr>
            <a:spLocks noGrp="1"/>
          </p:cNvSpPr>
          <p:nvPr>
            <p:ph sz="quarter" idx="10"/>
          </p:nvPr>
        </p:nvSpPr>
        <p:spPr>
          <a:xfrm>
            <a:off x="914400" y="1188720"/>
            <a:ext cx="62179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a:xfrm>
            <a:off x="7434072" y="1188720"/>
            <a:ext cx="4754880" cy="5029200"/>
          </a:xfrm>
        </p:spPr>
        <p:txBody>
          <a:bodyPr/>
          <a:lstStyle>
            <a:lvl1pPr>
              <a:buClr>
                <a:schemeClr val="tx1"/>
              </a:buClr>
              <a:defRPr>
                <a:solidFill>
                  <a:schemeClr val="tx1"/>
                </a:solidFill>
              </a:defRPr>
            </a:lvl1pPr>
          </a:lstStyle>
          <a:p>
            <a:endParaRPr lang="en-US"/>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6/6/2019</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61545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Page 4 Up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2"/>
          <p:cNvSpPr>
            <a:spLocks noGrp="1"/>
          </p:cNvSpPr>
          <p:nvPr>
            <p:ph type="dt" sz="half" idx="10"/>
          </p:nvPr>
        </p:nvSpPr>
        <p:spPr/>
        <p:txBody>
          <a:bodyPr/>
          <a:lstStyle/>
          <a:p>
            <a:fld id="{936DB2D6-5DF4-4264-A4A1-7D3EAF38D255}" type="datetime1">
              <a:rPr lang="en-US" smtClean="0"/>
              <a:t>6/6/2019</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05284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Page 4-Up - White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6/6/2019</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9702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Page 3 Up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2"/>
          <p:cNvSpPr>
            <a:spLocks noGrp="1"/>
          </p:cNvSpPr>
          <p:nvPr>
            <p:ph type="dt" sz="half" idx="10"/>
          </p:nvPr>
        </p:nvSpPr>
        <p:spPr/>
        <p:txBody>
          <a:bodyPr/>
          <a:lstStyle/>
          <a:p>
            <a:fld id="{936DB2D6-5DF4-4264-A4A1-7D3EAF38D255}" type="datetime1">
              <a:rPr lang="en-US" smtClean="0"/>
              <a:t>6/6/2019</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1989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Page 4 Up Horizontal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6/6/2019</a:t>
            </a:fld>
            <a:endParaRPr lang="en-US"/>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76666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Page 4 Up Horizontal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6/6/2019</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21"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Tree>
    <p:extLst>
      <p:ext uri="{BB962C8B-B14F-4D97-AF65-F5344CB8AC3E}">
        <p14:creationId xmlns:p14="http://schemas.microsoft.com/office/powerpoint/2010/main" val="797084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age 2 Up Horizontal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6/6/2019</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91203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Page 2 Up Horizontal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6/6/2019</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72767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ig Image - Dar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Tree>
    <p:extLst>
      <p:ext uri="{BB962C8B-B14F-4D97-AF65-F5344CB8AC3E}">
        <p14:creationId xmlns:p14="http://schemas.microsoft.com/office/powerpoint/2010/main" val="2579222145"/>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ig Image - Whit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chemeClr val="bg1">
              <a:alpha val="87843"/>
            </a:schemeClr>
          </a:solidFill>
        </p:spPr>
        <p:txBody>
          <a:bodyPr>
            <a:normAutofit/>
          </a:bodyPr>
          <a:lstStyle>
            <a:lvl1pPr algn="ctr">
              <a:defRPr sz="3600">
                <a:solidFill>
                  <a:srgbClr val="003865"/>
                </a:solidFill>
              </a:defRPr>
            </a:lvl1pPr>
          </a:lstStyle>
          <a:p>
            <a:r>
              <a:rPr lang="en-US"/>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42446032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Layout: 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endParaRPr lang="en-US"/>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text or select object on Confidential &amp; Proprietary slide (footer).</a:t>
            </a:r>
          </a:p>
          <a:p>
            <a:pPr lvl="1"/>
            <a:r>
              <a:rPr lang="en-US"/>
              <a:t>Second level</a:t>
            </a:r>
          </a:p>
          <a:p>
            <a:pPr lvl="2"/>
            <a:r>
              <a:rPr lang="en-US"/>
              <a:t>Third level</a:t>
            </a:r>
          </a:p>
        </p:txBody>
      </p:sp>
    </p:spTree>
    <p:extLst>
      <p:ext uri="{BB962C8B-B14F-4D97-AF65-F5344CB8AC3E}">
        <p14:creationId xmlns:p14="http://schemas.microsoft.com/office/powerpoint/2010/main" val="25016071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362079960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ig Image - Green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4131610691"/>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de Solid - Light Gradient BG">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6" name="Date Placeholder 3"/>
          <p:cNvSpPr>
            <a:spLocks noGrp="1"/>
          </p:cNvSpPr>
          <p:nvPr>
            <p:ph type="dt" sz="half" idx="10"/>
          </p:nvPr>
        </p:nvSpPr>
        <p:spPr>
          <a:xfrm>
            <a:off x="914400" y="6356350"/>
            <a:ext cx="1371600" cy="365125"/>
          </a:xfrm>
        </p:spPr>
        <p:txBody>
          <a:bodyPr/>
          <a:lstStyle/>
          <a:p>
            <a:fld id="{9A198C9B-0587-4A1E-9E03-E4C9FE222F08}"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8" name="Slide Number Placeholder 5"/>
          <p:cNvSpPr>
            <a:spLocks noGrp="1"/>
          </p:cNvSpPr>
          <p:nvPr>
            <p:ph type="sldNum" sz="quarter" idx="12"/>
          </p:nvPr>
        </p:nvSpPr>
        <p:spPr>
          <a:xfrm>
            <a:off x="9902952" y="6356350"/>
            <a:ext cx="1371600"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715983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de Solid - Dark BG">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09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creen Capture Right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0"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0"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19084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creen Capture Right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365760"/>
            <a:ext cx="3657600" cy="2743200"/>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a:xfrm>
            <a:off x="914400" y="3200400"/>
            <a:ext cx="3657600" cy="28346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0" y="457200"/>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846320" y="1005840"/>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6/6/2019</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1" name="Slide Number Placeholder 6"/>
          <p:cNvSpPr>
            <a:spLocks noGrp="1"/>
          </p:cNvSpPr>
          <p:nvPr>
            <p:ph type="sldNum" sz="quarter" idx="13"/>
          </p:nvPr>
        </p:nvSpPr>
        <p:spPr>
          <a:xfrm>
            <a:off x="9902952" y="6356350"/>
            <a:ext cx="1371600"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09103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creen Capture Right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0" y="457200"/>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0" y="1005840"/>
            <a:ext cx="9516215" cy="4850604"/>
          </a:xfrm>
        </p:spPr>
        <p:txBody>
          <a:bodyPr/>
          <a:lstStyle>
            <a:lvl1pPr>
              <a:defRPr/>
            </a:lvl1pPr>
          </a:lstStyle>
          <a:p>
            <a:r>
              <a:rPr lang="en-US"/>
              <a:t>Click icon to insert screenshot</a:t>
            </a:r>
          </a:p>
        </p:txBody>
      </p:sp>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a:t>Click to edit title</a:t>
            </a:r>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2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31650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creen Capture Bottom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657600"/>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26058289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creen Capture Bottom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a:xfrm>
            <a:off x="914400" y="1188720"/>
            <a:ext cx="10360152" cy="173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657600"/>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649708289"/>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creen Capture Bottom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a:t>Click to edit title</a:t>
            </a:r>
          </a:p>
        </p:txBody>
      </p:sp>
      <p:sp>
        <p:nvSpPr>
          <p:cNvPr id="9"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8" name="Picture Placeholder 12" descr="Screenshot"/>
          <p:cNvSpPr>
            <a:spLocks noGrp="1"/>
          </p:cNvSpPr>
          <p:nvPr>
            <p:ph type="pic" sz="quarter" idx="10" hasCustomPrompt="1"/>
          </p:nvPr>
        </p:nvSpPr>
        <p:spPr>
          <a:xfrm>
            <a:off x="1373459" y="3657600"/>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18235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fidential &amp; Proprieta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tabLst/>
              <a:defRPr sz="2000"/>
            </a:lvl1pPr>
            <a:lvl2pPr marL="461963" indent="-230188">
              <a:tabLst/>
              <a:defRPr sz="1800"/>
            </a:lvl2pPr>
            <a:lvl3pPr marL="798513" indent="-228600">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endParaRPr lang="en-US"/>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
        <p:nvSpPr>
          <p:cNvPr id="7" name="TextBox 6"/>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226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creen Capture Display Right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a:t>Click to edit title</a:t>
            </a:r>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a:t>Click icon to insert screenshot</a:t>
            </a:r>
          </a:p>
        </p:txBody>
      </p:sp>
      <p:sp>
        <p:nvSpPr>
          <p:cNvPr id="1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2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342342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ngle Quote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3"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14"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15"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05091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ngle Quote - Black Gradient">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6/6/2019</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a:t>
            </a:r>
            <a:r>
              <a:rPr lang="en-US">
                <a:solidFill>
                  <a:srgbClr val="78BE21"/>
                </a:solidFill>
              </a:rPr>
              <a:t>|</a:t>
            </a:r>
            <a:r>
              <a:rPr lang="en-US"/>
              <a:t> mn.gov/dhs</a:t>
            </a:r>
          </a:p>
        </p:txBody>
      </p:sp>
      <p:sp>
        <p:nvSpPr>
          <p:cNvPr id="1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15368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Box - Dark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914400" y="1554480"/>
            <a:ext cx="10360152" cy="3200400"/>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
        <p:nvSpPr>
          <p:cNvPr id="8"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6/6/2019</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0" name="Slide Number Placeholder 6"/>
          <p:cNvSpPr>
            <a:spLocks noGrp="1"/>
          </p:cNvSpPr>
          <p:nvPr>
            <p:ph type="sldNum" sz="quarter" idx="14"/>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23993262"/>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Image One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8"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6/6/2019</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0" name="Slide Number Placeholder 6"/>
          <p:cNvSpPr>
            <a:spLocks noGrp="1"/>
          </p:cNvSpPr>
          <p:nvPr>
            <p:ph type="sldNum" sz="quarter" idx="14"/>
          </p:nvPr>
        </p:nvSpPr>
        <p:spPr>
          <a:xfrm>
            <a:off x="9902952" y="6356350"/>
            <a:ext cx="1371600" cy="274320"/>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22567896"/>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Image Mu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
        <p:nvSpPr>
          <p:cNvPr id="14"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6/6/2019</a:t>
            </a:fld>
            <a:endParaRPr lang="en-US"/>
          </a:p>
        </p:txBody>
      </p:sp>
      <p:sp>
        <p:nvSpPr>
          <p:cNvPr id="15"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6" name="Slide Number Placeholder 6"/>
          <p:cNvSpPr>
            <a:spLocks noGrp="1"/>
          </p:cNvSpPr>
          <p:nvPr>
            <p:ph type="sldNum" sz="quarter" idx="16"/>
          </p:nvPr>
        </p:nvSpPr>
        <p:spPr>
          <a:xfrm>
            <a:off x="9902952" y="6356350"/>
            <a:ext cx="1371600" cy="274320"/>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18296364"/>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Solid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4400" y="1280160"/>
            <a:ext cx="10360152" cy="1371600"/>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6/6/2019</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Minnesota Department of Human Services </a:t>
            </a:r>
            <a:r>
              <a:rPr lang="en-US">
                <a:solidFill>
                  <a:srgbClr val="78BE21"/>
                </a:solidFill>
              </a:rPr>
              <a:t>|</a:t>
            </a:r>
            <a:r>
              <a:rPr lang="en-US"/>
              <a:t> mn.gov/dhs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23851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Quote Solid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280160"/>
            <a:ext cx="12192000" cy="1371600"/>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6/6/2019</a:t>
            </a:fld>
            <a:endParaRPr lang="en-US"/>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Minnesota Department of Human Services </a:t>
            </a:r>
            <a:r>
              <a:rPr lang="en-US">
                <a:solidFill>
                  <a:schemeClr val="accent1"/>
                </a:solidFill>
              </a:rPr>
              <a:t>|</a:t>
            </a:r>
            <a:r>
              <a:rPr lang="en-US"/>
              <a:t> mn.gov/dhs</a:t>
            </a:r>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0997848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a:xfrm>
            <a:off x="914400" y="1371600"/>
            <a:ext cx="10360152" cy="1371600"/>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8"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6/6/2019</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0" name="Slide Number Placeholder 6"/>
          <p:cNvSpPr>
            <a:spLocks noGrp="1"/>
          </p:cNvSpPr>
          <p:nvPr>
            <p:ph type="sldNum" sz="quarter" idx="15"/>
          </p:nvPr>
        </p:nvSpPr>
        <p:spPr>
          <a:xfrm>
            <a:off x="9902952" y="6356350"/>
            <a:ext cx="1371600"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0262842"/>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Number - Image BG">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13"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6/6/2019</a:t>
            </a:fld>
            <a:endParaRPr lang="en-US"/>
          </a:p>
        </p:txBody>
      </p:sp>
      <p:sp>
        <p:nvSpPr>
          <p:cNvPr id="14"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15" name="Slide Number Placeholder 6"/>
          <p:cNvSpPr>
            <a:spLocks noGrp="1"/>
          </p:cNvSpPr>
          <p:nvPr>
            <p:ph type="sldNum" sz="quarter" idx="16"/>
          </p:nvPr>
        </p:nvSpPr>
        <p:spPr>
          <a:xfrm>
            <a:off x="9902952" y="6356350"/>
            <a:ext cx="1371600"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208127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
        <p:nvSpPr>
          <p:cNvPr id="5" name="TextBox 4"/>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7512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Number - Dark BG">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6/6/2019</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Minnesota Department of Human Services </a:t>
            </a:r>
            <a:r>
              <a:rPr lang="en-US">
                <a:solidFill>
                  <a:srgbClr val="78BE21"/>
                </a:solidFill>
              </a:rPr>
              <a:t>|</a:t>
            </a:r>
            <a:r>
              <a:rPr lang="en-US"/>
              <a:t> mn.gov/dhs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551227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anks dark BG">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2"/>
          <p:cNvSpPr txBox="1">
            <a:spLocks/>
          </p:cNvSpPr>
          <p:nvPr userDrawn="1"/>
        </p:nvSpPr>
        <p:spPr>
          <a:xfrm>
            <a:off x="914400" y="2011680"/>
            <a:ext cx="10360152" cy="1371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a:t>Thank you!</a:t>
            </a:r>
          </a:p>
        </p:txBody>
      </p:sp>
      <p:sp>
        <p:nvSpPr>
          <p:cNvPr id="12" name="Title 1"/>
          <p:cNvSpPr>
            <a:spLocks noGrp="1"/>
          </p:cNvSpPr>
          <p:nvPr>
            <p:ph type="title" idx="4294967295"/>
          </p:nvPr>
        </p:nvSpPr>
        <p:spPr>
          <a:xfrm>
            <a:off x="914400" y="186856"/>
            <a:ext cx="5486400" cy="1371600"/>
          </a:xfrm>
        </p:spPr>
        <p:txBody>
          <a:bodyPr/>
          <a:lstStyle/>
          <a:p>
            <a:endParaRPr lang="en-US"/>
          </a:p>
        </p:txBody>
      </p:sp>
      <p:sp>
        <p:nvSpPr>
          <p:cNvPr id="11"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Human Services logo" title="MN DH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2394" y="444403"/>
            <a:ext cx="4448641" cy="931111"/>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6/6/2019</a:t>
            </a:fld>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272823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hanks light BG">
    <p:bg>
      <p:bgPr>
        <a:solidFill>
          <a:srgbClr val="E8E8E8"/>
        </a:solidFill>
        <a:effectLst/>
      </p:bgPr>
    </p:bg>
    <p:spTree>
      <p:nvGrpSpPr>
        <p:cNvPr id="1" name=""/>
        <p:cNvGrpSpPr/>
        <p:nvPr/>
      </p:nvGrpSpPr>
      <p:grpSpPr>
        <a:xfrm>
          <a:off x="0" y="0"/>
          <a:ext cx="0" cy="0"/>
          <a:chOff x="0" y="0"/>
          <a:chExt cx="0" cy="0"/>
        </a:xfrm>
      </p:grpSpPr>
      <p:sp>
        <p:nvSpPr>
          <p:cNvPr id="11" name="Title 1"/>
          <p:cNvSpPr>
            <a:spLocks noGrp="1"/>
          </p:cNvSpPr>
          <p:nvPr>
            <p:ph type="title" idx="4294967295"/>
          </p:nvPr>
        </p:nvSpPr>
        <p:spPr>
          <a:xfrm>
            <a:off x="914400" y="186856"/>
            <a:ext cx="5486400" cy="1371600"/>
          </a:xfrm>
        </p:spPr>
        <p:txBody>
          <a:bodyPr/>
          <a:lstStyle/>
          <a:p>
            <a:endParaRPr lang="en-US"/>
          </a:p>
        </p:txBody>
      </p:sp>
      <p:sp>
        <p:nvSpPr>
          <p:cNvPr id="10" name="Title 2"/>
          <p:cNvSpPr txBox="1">
            <a:spLocks/>
          </p:cNvSpPr>
          <p:nvPr userDrawn="1"/>
        </p:nvSpPr>
        <p:spPr>
          <a:xfrm>
            <a:off x="0" y="1651380"/>
            <a:ext cx="12192000" cy="1828800"/>
          </a:xfrm>
          <a:prstGeom prst="rect">
            <a:avLst/>
          </a:prstGeom>
          <a:solidFill>
            <a:srgbClr val="003865"/>
          </a:solidFill>
        </p:spPr>
        <p:txBody>
          <a:bodyPr vert="horz" lIns="91440" tIns="45720" rIns="91440" bIns="4572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a:t>Thank you!</a:t>
            </a:r>
          </a:p>
        </p:txBody>
      </p:sp>
      <p:sp>
        <p:nvSpPr>
          <p:cNvPr id="8"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Human Services logo" title="MN DH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2394" y="444403"/>
            <a:ext cx="4448641" cy="931111"/>
          </a:xfrm>
          <a:prstGeom prst="rect">
            <a:avLst/>
          </a:prstGeom>
        </p:spPr>
      </p:pic>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6/6/2019</a:t>
            </a:fld>
            <a:endParaRPr lang="en-US"/>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rgbClr val="000000"/>
                </a:solidFill>
              </a:rPr>
              <a:t>Minnesota Department of Human Services</a:t>
            </a:r>
            <a:r>
              <a:rPr lang="en-US"/>
              <a:t> </a:t>
            </a:r>
            <a:r>
              <a:rPr lang="en-US">
                <a:solidFill>
                  <a:schemeClr val="accent1"/>
                </a:solidFill>
              </a:rPr>
              <a:t>|</a:t>
            </a:r>
            <a:r>
              <a:rPr lang="en-US"/>
              <a:t> </a:t>
            </a:r>
            <a:r>
              <a:rPr lang="en-US">
                <a:solidFill>
                  <a:srgbClr val="000000"/>
                </a:solidFill>
              </a:rPr>
              <a:t>mn.gov/dhs</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734762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ltGray">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2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slideLayout" Target="../slideLayouts/slideLayout9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8" Type="http://schemas.openxmlformats.org/officeDocument/2006/relationships/slideLayout" Target="../slideLayouts/slideLayout50.xml"/><Relationship Id="rId5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61159" y="6475413"/>
            <a:ext cx="587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0" y="0"/>
            <a:ext cx="12192000" cy="1000125"/>
          </a:xfrm>
          <a:prstGeom prst="rect">
            <a:avLst/>
          </a:prstGeom>
          <a:gradFill>
            <a:gsLst>
              <a:gs pos="0">
                <a:srgbClr val="7D4081"/>
              </a:gs>
              <a:gs pos="88000">
                <a:srgbClr val="7D4081"/>
              </a:gs>
              <a:gs pos="100000">
                <a:srgbClr val="BC9DBE"/>
              </a:gs>
            </a:gsLst>
            <a:lin ang="0" scaled="1"/>
          </a:gradFill>
          <a:ln>
            <a:noFill/>
          </a:ln>
          <a:effectLst>
            <a:outerShdw blurRad="228600" dist="38099" dir="6119970" rotWithShape="0">
              <a:srgbClr val="808080">
                <a:alpha val="42999"/>
              </a:srgbClr>
            </a:outerShdw>
          </a:effectLst>
        </p:spPr>
        <p:txBody>
          <a:bodyPr anchor="ctr"/>
          <a:lstStyle/>
          <a:p>
            <a:pPr algn="ctr" defTabSz="457200">
              <a:defRPr/>
            </a:pPr>
            <a:endParaRPr lang="en-US">
              <a:solidFill>
                <a:prstClr val="white"/>
              </a:solidFill>
              <a:ea typeface="ＭＳ Ｐゴシック" panose="020B0600070205080204" pitchFamily="34" charset="-128"/>
            </a:endParaRPr>
          </a:p>
        </p:txBody>
      </p:sp>
      <p:sp>
        <p:nvSpPr>
          <p:cNvPr id="1027" name="Rectangle 2"/>
          <p:cNvSpPr>
            <a:spLocks noGrp="1" noChangeArrowheads="1"/>
          </p:cNvSpPr>
          <p:nvPr>
            <p:ph type="title"/>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1"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5"/>
          <p:cNvSpPr>
            <a:spLocks noChangeArrowheads="1"/>
          </p:cNvSpPr>
          <p:nvPr/>
        </p:nvSpPr>
        <p:spPr bwMode="auto">
          <a:xfrm>
            <a:off x="641352" y="6429375"/>
            <a:ext cx="4500033" cy="280988"/>
          </a:xfrm>
          <a:prstGeom prst="rect">
            <a:avLst/>
          </a:prstGeom>
          <a:noFill/>
          <a:ln>
            <a:noFill/>
          </a:ln>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a:solidFill>
                  <a:prstClr val="white">
                    <a:lumMod val="50000"/>
                  </a:prstClr>
                </a:solidFill>
                <a:latin typeface="Arial"/>
              </a:rPr>
              <a:t>© 2019 CAQH, All Rights Reserved.</a:t>
            </a:r>
          </a:p>
        </p:txBody>
      </p:sp>
      <p:cxnSp>
        <p:nvCxnSpPr>
          <p:cNvPr id="1030" name="Straight Connector 8"/>
          <p:cNvCxnSpPr>
            <a:cxnSpLocks noChangeShapeType="1"/>
          </p:cNvCxnSpPr>
          <p:nvPr userDrawn="1"/>
        </p:nvCxnSpPr>
        <p:spPr bwMode="auto">
          <a:xfrm>
            <a:off x="641351" y="6402389"/>
            <a:ext cx="10907183" cy="1587"/>
          </a:xfrm>
          <a:prstGeom prst="line">
            <a:avLst/>
          </a:prstGeom>
          <a:noFill/>
          <a:ln w="9525" algn="ctr">
            <a:solidFill>
              <a:schemeClr val="accent3"/>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1"/>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3173083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706" r:id="rId14"/>
  </p:sldLayoutIdLst>
  <p:hf hdr="0" dt="0"/>
  <p:txStyles>
    <p:title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rgbClr val="070359"/>
          </a:solidFill>
          <a:latin typeface="Times New Roman" pitchFamily="18" charset="0"/>
        </a:defRPr>
      </a:lvl6pPr>
      <a:lvl7pPr marL="914400" algn="l" rtl="0" fontAlgn="base">
        <a:spcBef>
          <a:spcPct val="0"/>
        </a:spcBef>
        <a:spcAft>
          <a:spcPct val="0"/>
        </a:spcAft>
        <a:defRPr sz="2800">
          <a:solidFill>
            <a:srgbClr val="070359"/>
          </a:solidFill>
          <a:latin typeface="Times New Roman" pitchFamily="18" charset="0"/>
        </a:defRPr>
      </a:lvl7pPr>
      <a:lvl8pPr marL="1371600" algn="l" rtl="0" fontAlgn="base">
        <a:spcBef>
          <a:spcPct val="0"/>
        </a:spcBef>
        <a:spcAft>
          <a:spcPct val="0"/>
        </a:spcAft>
        <a:defRPr sz="2800">
          <a:solidFill>
            <a:srgbClr val="070359"/>
          </a:solidFill>
          <a:latin typeface="Times New Roman" pitchFamily="18" charset="0"/>
        </a:defRPr>
      </a:lvl8pPr>
      <a:lvl9pPr marL="1828800" algn="l" rtl="0" fontAlgn="base">
        <a:spcBef>
          <a:spcPct val="0"/>
        </a:spcBef>
        <a:spcAft>
          <a:spcPct val="0"/>
        </a:spcAft>
        <a:defRPr sz="2800">
          <a:solidFill>
            <a:srgbClr val="070359"/>
          </a:solidFill>
          <a:latin typeface="Times New Roman" pitchFamily="18" charset="0"/>
        </a:defRPr>
      </a:lvl9pPr>
    </p:titleStyle>
    <p:body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16" y="312822"/>
            <a:ext cx="11288973" cy="1010653"/>
          </a:xfrm>
          <a:prstGeom prst="rect">
            <a:avLst/>
          </a:prstGeom>
          <a:effectLst/>
        </p:spPr>
        <p:txBody>
          <a:bodyPr vert="horz" lIns="91440" tIns="45720" rIns="91440" bIns="45720" rtlCol="0" anchor="b">
            <a:noAutofit/>
          </a:bodyPr>
          <a:lstStyle/>
          <a:p>
            <a:r>
              <a:rPr lang="en-US"/>
              <a:t>Click to edit slide title</a:t>
            </a:r>
          </a:p>
        </p:txBody>
      </p:sp>
      <p:sp>
        <p:nvSpPr>
          <p:cNvPr id="3" name="Text Placeholder 2"/>
          <p:cNvSpPr>
            <a:spLocks noGrp="1"/>
          </p:cNvSpPr>
          <p:nvPr>
            <p:ph type="body" idx="1"/>
          </p:nvPr>
        </p:nvSpPr>
        <p:spPr>
          <a:xfrm>
            <a:off x="451515" y="1498602"/>
            <a:ext cx="10546685" cy="4754880"/>
          </a:xfrm>
          <a:prstGeom prst="rect">
            <a:avLst/>
          </a:prstGeom>
          <a:effectLst/>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9622" y="6346170"/>
            <a:ext cx="7716212" cy="365125"/>
          </a:xfrm>
          <a:prstGeom prst="rect">
            <a:avLst/>
          </a:prstGeom>
        </p:spPr>
        <p:txBody>
          <a:bodyPr vert="horz" lIns="91440" tIns="45720" rIns="91440" bIns="45720" rtlCol="0" anchor="b"/>
          <a:lstStyle>
            <a:lvl1pPr algn="l">
              <a:defRPr sz="9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451515" y="6346170"/>
            <a:ext cx="842548" cy="365125"/>
          </a:xfrm>
          <a:prstGeom prst="rect">
            <a:avLst/>
          </a:prstGeom>
        </p:spPr>
        <p:txBody>
          <a:bodyPr vert="horz" lIns="91440" tIns="45720" rIns="91440" bIns="10800" rtlCol="0" anchor="b"/>
          <a:lstStyle>
            <a:lvl1pPr algn="l">
              <a:defRPr sz="1500">
                <a:solidFill>
                  <a:schemeClr val="accent1"/>
                </a:solidFill>
              </a:defRPr>
            </a:lvl1pPr>
          </a:lstStyle>
          <a:p>
            <a:fld id="{D57F1E4F-1CFF-5643-939E-217C01CDF565}" type="slidenum">
              <a:rPr lang="en-US" smtClean="0"/>
              <a:pPr/>
              <a:t>‹#›</a:t>
            </a:fld>
            <a:endParaRPr lang="en-US"/>
          </a:p>
        </p:txBody>
      </p:sp>
      <p:cxnSp>
        <p:nvCxnSpPr>
          <p:cNvPr id="12" name="Straight Connector 11"/>
          <p:cNvCxnSpPr/>
          <p:nvPr userDrawn="1"/>
        </p:nvCxnSpPr>
        <p:spPr>
          <a:xfrm flipH="1">
            <a:off x="0" y="6858000"/>
            <a:ext cx="12192000" cy="0"/>
          </a:xfrm>
          <a:prstGeom prst="line">
            <a:avLst/>
          </a:prstGeom>
          <a:ln>
            <a:solidFill>
              <a:schemeClr val="bg2">
                <a:lumMod val="75000"/>
              </a:schemeClr>
            </a:solidFill>
          </a:ln>
          <a:effectLst>
            <a:outerShdw blurRad="50800" dir="16200000"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0781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dt="0"/>
  <p:txStyles>
    <p:titleStyle>
      <a:lvl1pPr algn="l" defTabSz="342884" rtl="0" eaLnBrk="1" latinLnBrk="0" hangingPunct="1">
        <a:lnSpc>
          <a:spcPct val="80000"/>
        </a:lnSpc>
        <a:spcBef>
          <a:spcPct val="0"/>
        </a:spcBef>
        <a:buNone/>
        <a:defRPr sz="3600" b="0" kern="1200" spc="-100" baseline="0">
          <a:solidFill>
            <a:schemeClr val="bg1"/>
          </a:solidFill>
          <a:effectLst>
            <a:outerShdw blurRad="38100" dist="25400" dir="5400000" algn="tl">
              <a:srgbClr val="000000">
                <a:alpha val="2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2" indent="-257162" algn="l" defTabSz="342884" rtl="0" eaLnBrk="1" latinLnBrk="0" hangingPunct="1">
        <a:lnSpc>
          <a:spcPct val="85000"/>
        </a:lnSpc>
        <a:spcBef>
          <a:spcPts val="400"/>
        </a:spcBef>
        <a:spcAft>
          <a:spcPts val="800"/>
        </a:spcAft>
        <a:buClr>
          <a:schemeClr val="accent1"/>
        </a:buClr>
        <a:buSzPct val="100000"/>
        <a:buFont typeface="Wingdings 2" panose="05020102010507070707" pitchFamily="18" charset="2"/>
        <a:buChar char=""/>
        <a:defRPr sz="2800" kern="1200" spc="-50" baseline="0">
          <a:solidFill>
            <a:schemeClr val="tx1">
              <a:lumMod val="75000"/>
              <a:lumOff val="25000"/>
            </a:schemeClr>
          </a:solidFill>
          <a:effectLst/>
          <a:latin typeface="+mn-lt"/>
          <a:ea typeface="+mn-ea"/>
          <a:cs typeface="+mn-cs"/>
        </a:defRPr>
      </a:lvl1pPr>
      <a:lvl2pPr marL="557185" indent="-214303" algn="l" defTabSz="342884" rtl="0" eaLnBrk="1" latinLnBrk="0" hangingPunct="1">
        <a:lnSpc>
          <a:spcPct val="85000"/>
        </a:lnSpc>
        <a:spcBef>
          <a:spcPts val="400"/>
        </a:spcBef>
        <a:spcAft>
          <a:spcPts val="800"/>
        </a:spcAft>
        <a:buClr>
          <a:schemeClr val="accent4"/>
        </a:buClr>
        <a:buSzPct val="100000"/>
        <a:buFont typeface="Calibri" panose="020F0502020204030204" pitchFamily="34" charset="0"/>
        <a:buChar char="»"/>
        <a:defRPr sz="2400" kern="1200" spc="-50" baseline="0">
          <a:solidFill>
            <a:schemeClr val="tx1">
              <a:lumMod val="75000"/>
              <a:lumOff val="25000"/>
            </a:schemeClr>
          </a:solidFill>
          <a:effectLst/>
          <a:latin typeface="+mn-lt"/>
          <a:ea typeface="+mn-ea"/>
          <a:cs typeface="+mn-cs"/>
        </a:defRPr>
      </a:lvl2pPr>
      <a:lvl3pPr marL="857207" indent="-171442" algn="l" defTabSz="342884" rtl="0" eaLnBrk="1" latinLnBrk="0" hangingPunct="1">
        <a:lnSpc>
          <a:spcPct val="85000"/>
        </a:lnSpc>
        <a:spcBef>
          <a:spcPts val="400"/>
        </a:spcBef>
        <a:spcAft>
          <a:spcPts val="800"/>
        </a:spcAft>
        <a:buClr>
          <a:schemeClr val="accent3"/>
        </a:buClr>
        <a:buSzPct val="100000"/>
        <a:buFont typeface="Wingdings 2" panose="05020102010507070707" pitchFamily="18" charset="2"/>
        <a:buChar char=""/>
        <a:defRPr sz="2000" kern="1200" spc="-50" baseline="0">
          <a:solidFill>
            <a:schemeClr val="tx1">
              <a:lumMod val="75000"/>
              <a:lumOff val="25000"/>
            </a:schemeClr>
          </a:solidFill>
          <a:effectLst/>
          <a:latin typeface="+mn-lt"/>
          <a:ea typeface="+mn-ea"/>
          <a:cs typeface="+mn-cs"/>
        </a:defRPr>
      </a:lvl3pPr>
      <a:lvl4pPr marL="1200090" indent="-171442" algn="l" defTabSz="342884" rtl="0" eaLnBrk="1" latinLnBrk="0" hangingPunct="1">
        <a:lnSpc>
          <a:spcPct val="85000"/>
        </a:lnSpc>
        <a:spcBef>
          <a:spcPts val="400"/>
        </a:spcBef>
        <a:spcAft>
          <a:spcPts val="800"/>
        </a:spcAft>
        <a:buClr>
          <a:schemeClr val="accent2"/>
        </a:buClr>
        <a:buSzPct val="100000"/>
        <a:buFont typeface="Calibri" panose="020F0502020204030204" pitchFamily="34" charset="0"/>
        <a:buChar char="»"/>
        <a:defRPr sz="1800" kern="1200" spc="-50" baseline="0">
          <a:solidFill>
            <a:schemeClr val="tx1">
              <a:lumMod val="75000"/>
              <a:lumOff val="25000"/>
            </a:schemeClr>
          </a:solidFill>
          <a:effectLst/>
          <a:latin typeface="+mn-lt"/>
          <a:ea typeface="+mn-ea"/>
          <a:cs typeface="+mn-cs"/>
        </a:defRPr>
      </a:lvl4pPr>
      <a:lvl5pPr marL="1542974" indent="-171442" algn="l" defTabSz="342884" rtl="0" eaLnBrk="1" latinLnBrk="0" hangingPunct="1">
        <a:lnSpc>
          <a:spcPct val="85000"/>
        </a:lnSpc>
        <a:spcBef>
          <a:spcPts val="400"/>
        </a:spcBef>
        <a:spcAft>
          <a:spcPts val="800"/>
        </a:spcAft>
        <a:buClr>
          <a:schemeClr val="accent6"/>
        </a:buClr>
        <a:buSzPct val="100000"/>
        <a:buFont typeface="Wingdings 2" panose="05020102010507070707" pitchFamily="18" charset="2"/>
        <a:buChar char=""/>
        <a:defRPr sz="1600" kern="1200" spc="-5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61159" y="6475413"/>
            <a:ext cx="587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0" y="0"/>
            <a:ext cx="12192000" cy="1000125"/>
          </a:xfrm>
          <a:prstGeom prst="rect">
            <a:avLst/>
          </a:prstGeom>
          <a:gradFill>
            <a:gsLst>
              <a:gs pos="0">
                <a:srgbClr val="7D4081"/>
              </a:gs>
              <a:gs pos="88000">
                <a:srgbClr val="7D4081"/>
              </a:gs>
              <a:gs pos="100000">
                <a:srgbClr val="BC9DBE"/>
              </a:gs>
            </a:gsLst>
            <a:lin ang="0" scaled="1"/>
          </a:gradFill>
          <a:ln>
            <a:noFill/>
          </a:ln>
          <a:effectLst>
            <a:outerShdw blurRad="228600" dist="38099" dir="6119970" rotWithShape="0">
              <a:srgbClr val="808080">
                <a:alpha val="42999"/>
              </a:srgbClr>
            </a:outerShdw>
          </a:effectLst>
        </p:spPr>
        <p:txBody>
          <a:bodyPr anchor="ctr"/>
          <a:lstStyle/>
          <a:p>
            <a:pPr algn="ctr" defTabSz="457200">
              <a:defRPr/>
            </a:pPr>
            <a:endParaRPr lang="en-US">
              <a:solidFill>
                <a:prstClr val="white"/>
              </a:solidFill>
              <a:ea typeface="ＭＳ Ｐゴシック" panose="020B0600070205080204" pitchFamily="34" charset="-128"/>
            </a:endParaRPr>
          </a:p>
        </p:txBody>
      </p:sp>
      <p:sp>
        <p:nvSpPr>
          <p:cNvPr id="1027" name="Rectangle 2"/>
          <p:cNvSpPr>
            <a:spLocks noGrp="1" noChangeArrowheads="1"/>
          </p:cNvSpPr>
          <p:nvPr>
            <p:ph type="title"/>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1"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5"/>
          <p:cNvSpPr>
            <a:spLocks noChangeArrowheads="1"/>
          </p:cNvSpPr>
          <p:nvPr/>
        </p:nvSpPr>
        <p:spPr bwMode="auto">
          <a:xfrm>
            <a:off x="641352" y="6429375"/>
            <a:ext cx="4500033" cy="280988"/>
          </a:xfrm>
          <a:prstGeom prst="rect">
            <a:avLst/>
          </a:prstGeom>
          <a:noFill/>
          <a:ln>
            <a:noFill/>
          </a:ln>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a:solidFill>
                  <a:prstClr val="white">
                    <a:lumMod val="50000"/>
                  </a:prstClr>
                </a:solidFill>
                <a:latin typeface="Arial"/>
              </a:rPr>
              <a:t>© 2019 CAQH, All Rights Reserved.</a:t>
            </a:r>
          </a:p>
        </p:txBody>
      </p:sp>
      <p:cxnSp>
        <p:nvCxnSpPr>
          <p:cNvPr id="1030" name="Straight Connector 8"/>
          <p:cNvCxnSpPr>
            <a:cxnSpLocks noChangeShapeType="1"/>
          </p:cNvCxnSpPr>
          <p:nvPr userDrawn="1"/>
        </p:nvCxnSpPr>
        <p:spPr bwMode="auto">
          <a:xfrm>
            <a:off x="641351" y="6402389"/>
            <a:ext cx="10907183" cy="1587"/>
          </a:xfrm>
          <a:prstGeom prst="line">
            <a:avLst/>
          </a:prstGeom>
          <a:noFill/>
          <a:ln w="9525" algn="ctr">
            <a:solidFill>
              <a:schemeClr val="accent3"/>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1"/>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19357294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dt="0"/>
  <p:txStyles>
    <p:title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rgbClr val="070359"/>
          </a:solidFill>
          <a:latin typeface="Times New Roman" pitchFamily="18" charset="0"/>
        </a:defRPr>
      </a:lvl6pPr>
      <a:lvl7pPr marL="914400" algn="l" rtl="0" fontAlgn="base">
        <a:spcBef>
          <a:spcPct val="0"/>
        </a:spcBef>
        <a:spcAft>
          <a:spcPct val="0"/>
        </a:spcAft>
        <a:defRPr sz="2800">
          <a:solidFill>
            <a:srgbClr val="070359"/>
          </a:solidFill>
          <a:latin typeface="Times New Roman" pitchFamily="18" charset="0"/>
        </a:defRPr>
      </a:lvl7pPr>
      <a:lvl8pPr marL="1371600" algn="l" rtl="0" fontAlgn="base">
        <a:spcBef>
          <a:spcPct val="0"/>
        </a:spcBef>
        <a:spcAft>
          <a:spcPct val="0"/>
        </a:spcAft>
        <a:defRPr sz="2800">
          <a:solidFill>
            <a:srgbClr val="070359"/>
          </a:solidFill>
          <a:latin typeface="Times New Roman" pitchFamily="18" charset="0"/>
        </a:defRPr>
      </a:lvl8pPr>
      <a:lvl9pPr marL="1828800" algn="l" rtl="0" fontAlgn="base">
        <a:spcBef>
          <a:spcPct val="0"/>
        </a:spcBef>
        <a:spcAft>
          <a:spcPct val="0"/>
        </a:spcAft>
        <a:defRPr sz="2800">
          <a:solidFill>
            <a:srgbClr val="070359"/>
          </a:solidFill>
          <a:latin typeface="Times New Roman" pitchFamily="18" charset="0"/>
        </a:defRPr>
      </a:lvl9pPr>
    </p:titleStyle>
    <p:body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82880"/>
            <a:ext cx="10360152"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1188720"/>
            <a:ext cx="10360152"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6/6/2019</a:t>
            </a:fld>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a:t>
            </a:r>
            <a:r>
              <a:rPr lang="en-US">
                <a:solidFill>
                  <a:schemeClr val="accent1"/>
                </a:solidFill>
              </a:rPr>
              <a:t>|</a:t>
            </a:r>
            <a:r>
              <a:rPr lang="en-US"/>
              <a:t> mn.gov/dhs</a:t>
            </a:r>
          </a:p>
        </p:txBody>
      </p:sp>
      <p:sp>
        <p:nvSpPr>
          <p:cNvPr id="6"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0361913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s://www.changehealthcare.com/docs/default-source/press-release/change_healthcare_value-based_care_in_america_state-by-state_infographic.pdf?sfvrsn=9217b232_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hyperlink" Target="https://doi.org/10.1016/j.jhealeco.2018.06.01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hyperlink" Target="https://bluecrossmafoundation.org/sites/default/files/download/publication/ACO_Primer_July2018_Final.pdf"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www.hscrc.state.md.us/Documents/Modernization/Maryland%20APM%20Performance%20Report%20-CY2016_3_9_1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aqh.org/core/event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2.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2.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4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7.xml"/><Relationship Id="rId4" Type="http://schemas.openxmlformats.org/officeDocument/2006/relationships/hyperlink" Target="http://www.countyhealthrankings.org/explore-health-rankings/reports/state-reports/2018/minnesot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hyperlink" Target="http://www.healthypeople.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3" Type="http://schemas.openxmlformats.org/officeDocument/2006/relationships/hyperlink" Target="mailto:mathew.spaan@state.mn.us" TargetMode="External"/><Relationship Id="rId2" Type="http://schemas.openxmlformats.org/officeDocument/2006/relationships/notesSlide" Target="../notesSlides/notesSlide30.xml"/><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attendee.gotowebinar.com/register/447396708818811212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CORE@CAQH.org" TargetMode="External"/><Relationship Id="rId2" Type="http://schemas.openxmlformats.org/officeDocument/2006/relationships/hyperlink" Target="http://www.caqh.org/CORE"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aqh.org/sites/default/files/core/value-based%20payments/core-value-based-payments-report.pdf?token=dxNjR8RY" TargetMode="External"/><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affairs.org/do/10.1377/hblog20170628.060719/full/" TargetMode="External"/><Relationship Id="rId2" Type="http://schemas.openxmlformats.org/officeDocument/2006/relationships/chart" Target="../charts/chart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2"/>
          </p:nvPr>
        </p:nvSpPr>
        <p:spPr>
          <a:xfrm>
            <a:off x="8621460" y="2938463"/>
            <a:ext cx="2854166" cy="490537"/>
          </a:xfrm>
        </p:spPr>
        <p:txBody>
          <a:bodyPr/>
          <a:lstStyle/>
          <a:p>
            <a:r>
              <a:rPr lang="en-US" b="1"/>
              <a:t>State Medicaid Experiences with Value-based Payments with Center for Health Care Strategies and Minnesota Medicaid</a:t>
            </a:r>
          </a:p>
          <a:p>
            <a:endParaRPr lang="en-US" b="1"/>
          </a:p>
          <a:p>
            <a:endParaRPr lang="en-US" b="1"/>
          </a:p>
          <a:p>
            <a:r>
              <a:rPr lang="en-US"/>
              <a:t>June 6, 2019</a:t>
            </a:r>
          </a:p>
        </p:txBody>
      </p:sp>
      <p:sp>
        <p:nvSpPr>
          <p:cNvPr id="6" name="Title 14">
            <a:extLst>
              <a:ext uri="{FF2B5EF4-FFF2-40B4-BE49-F238E27FC236}">
                <a16:creationId xmlns:a16="http://schemas.microsoft.com/office/drawing/2014/main" id="{B63F7C0D-CDD8-4EC7-8295-417240B09D68}"/>
              </a:ext>
            </a:extLst>
          </p:cNvPr>
          <p:cNvSpPr txBox="1">
            <a:spLocks/>
          </p:cNvSpPr>
          <p:nvPr/>
        </p:nvSpPr>
        <p:spPr bwMode="auto">
          <a:xfrm>
            <a:off x="7957791" y="765863"/>
            <a:ext cx="4181504" cy="24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n-lt"/>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rgbClr val="070359"/>
                </a:solidFill>
                <a:latin typeface="Times New Roman" pitchFamily="18" charset="0"/>
              </a:defRPr>
            </a:lvl6pPr>
            <a:lvl7pPr marL="914400" algn="l" rtl="0" fontAlgn="base">
              <a:spcBef>
                <a:spcPct val="0"/>
              </a:spcBef>
              <a:spcAft>
                <a:spcPct val="0"/>
              </a:spcAft>
              <a:defRPr sz="2800">
                <a:solidFill>
                  <a:srgbClr val="070359"/>
                </a:solidFill>
                <a:latin typeface="Times New Roman" pitchFamily="18" charset="0"/>
              </a:defRPr>
            </a:lvl7pPr>
            <a:lvl8pPr marL="1371600" algn="l" rtl="0" fontAlgn="base">
              <a:spcBef>
                <a:spcPct val="0"/>
              </a:spcBef>
              <a:spcAft>
                <a:spcPct val="0"/>
              </a:spcAft>
              <a:defRPr sz="2800">
                <a:solidFill>
                  <a:srgbClr val="070359"/>
                </a:solidFill>
                <a:latin typeface="Times New Roman" pitchFamily="18" charset="0"/>
              </a:defRPr>
            </a:lvl8pPr>
            <a:lvl9pPr marL="1828800" algn="l" rtl="0" fontAlgn="base">
              <a:spcBef>
                <a:spcPct val="0"/>
              </a:spcBef>
              <a:spcAft>
                <a:spcPct val="0"/>
              </a:spcAft>
              <a:defRPr sz="2800">
                <a:solidFill>
                  <a:srgbClr val="070359"/>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prstClr val="white"/>
                </a:solidFill>
                <a:effectLst/>
                <a:uLnTx/>
                <a:uFillTx/>
                <a:latin typeface="Arial"/>
                <a:ea typeface="+mj-ea"/>
                <a:cs typeface="Arial" panose="020B0604020202020204" pitchFamily="34" charset="0"/>
              </a:rPr>
              <a:t>CAQH CORE Webinar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prstClr val="white"/>
                </a:solidFill>
                <a:effectLst/>
                <a:uLnTx/>
                <a:uFillTx/>
                <a:latin typeface="Arial"/>
                <a:ea typeface="+mj-ea"/>
                <a:cs typeface="Arial" panose="020B0604020202020204" pitchFamily="34" charset="0"/>
              </a:rPr>
              <a:t>  </a:t>
            </a:r>
          </a:p>
        </p:txBody>
      </p:sp>
    </p:spTree>
    <p:extLst>
      <p:ext uri="{BB962C8B-B14F-4D97-AF65-F5344CB8AC3E}">
        <p14:creationId xmlns:p14="http://schemas.microsoft.com/office/powerpoint/2010/main" val="290352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50"/>
            <a:ext cx="10572000" cy="2112197"/>
          </a:xfrm>
        </p:spPr>
        <p:txBody>
          <a:bodyPr/>
          <a:lstStyle/>
          <a:p>
            <a:r>
              <a:rPr lang="en-US" i="1"/>
              <a:t>Overview of State Medicaid Agency Trends in Value Based Payment</a:t>
            </a:r>
          </a:p>
        </p:txBody>
      </p:sp>
      <p:sp>
        <p:nvSpPr>
          <p:cNvPr id="7" name="Subtitle 6"/>
          <p:cNvSpPr>
            <a:spLocks noGrp="1"/>
          </p:cNvSpPr>
          <p:nvPr>
            <p:ph type="subTitle" idx="1"/>
          </p:nvPr>
        </p:nvSpPr>
        <p:spPr/>
        <p:txBody>
          <a:bodyPr/>
          <a:lstStyle/>
          <a:p>
            <a:r>
              <a:rPr lang="en-US"/>
              <a:t>CAQH CORE National  Webinar</a:t>
            </a:r>
          </a:p>
          <a:p>
            <a:r>
              <a:rPr lang="en-US"/>
              <a:t>June 6, 2019</a:t>
            </a:r>
          </a:p>
          <a:p>
            <a:r>
              <a:rPr lang="en-US"/>
              <a:t>Tricia McGinnis, Senior Vice President</a:t>
            </a:r>
          </a:p>
        </p:txBody>
      </p:sp>
    </p:spTree>
    <p:extLst>
      <p:ext uri="{BB962C8B-B14F-4D97-AF65-F5344CB8AC3E}">
        <p14:creationId xmlns:p14="http://schemas.microsoft.com/office/powerpoint/2010/main" val="11132436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the Center for Health Care Strategies</a:t>
            </a:r>
          </a:p>
        </p:txBody>
      </p:sp>
      <p:sp>
        <p:nvSpPr>
          <p:cNvPr id="34" name="Content Placeholder 9"/>
          <p:cNvSpPr txBox="1">
            <a:spLocks/>
          </p:cNvSpPr>
          <p:nvPr/>
        </p:nvSpPr>
        <p:spPr>
          <a:xfrm>
            <a:off x="451515" y="1951738"/>
            <a:ext cx="4166205" cy="4063421"/>
          </a:xfrm>
          <a:prstGeom prst="rect">
            <a:avLst/>
          </a:prstGeom>
          <a:effectLst/>
        </p:spPr>
        <p:txBody>
          <a:bodyPr vert="horz" lIns="91440" tIns="45720" rIns="91440" bIns="45720" rtlCol="0" anchor="t">
            <a:noAutofit/>
          </a:bodyPr>
          <a:lstStyle>
            <a:lvl1pPr marL="257162" indent="-257162" algn="l" defTabSz="342884" rtl="0" eaLnBrk="1" latinLnBrk="0" hangingPunct="1">
              <a:spcBef>
                <a:spcPts val="200"/>
              </a:spcBef>
              <a:spcAft>
                <a:spcPts val="400"/>
              </a:spcAft>
              <a:buClr>
                <a:schemeClr val="accent1"/>
              </a:buClr>
              <a:buSzPct val="50000"/>
              <a:buFont typeface="Wingdings 2" panose="05020102010507070707" pitchFamily="18" charset="2"/>
              <a:buChar char=""/>
              <a:defRPr sz="2400" kern="1200" spc="-40" baseline="0">
                <a:solidFill>
                  <a:schemeClr val="tx1">
                    <a:lumMod val="75000"/>
                    <a:lumOff val="25000"/>
                  </a:schemeClr>
                </a:solidFill>
                <a:effectLst/>
                <a:latin typeface="+mn-lt"/>
                <a:ea typeface="+mn-ea"/>
                <a:cs typeface="+mn-cs"/>
              </a:defRPr>
            </a:lvl1pPr>
            <a:lvl2pPr marL="557185" indent="-214303" algn="l" defTabSz="342884" rtl="0" eaLnBrk="1" latinLnBrk="0" hangingPunct="1">
              <a:spcBef>
                <a:spcPts val="200"/>
              </a:spcBef>
              <a:spcAft>
                <a:spcPts val="400"/>
              </a:spcAft>
              <a:buClr>
                <a:schemeClr val="accent4"/>
              </a:buClr>
              <a:buSzPct val="125000"/>
              <a:buFont typeface="Calibri" panose="020F0502020204030204" pitchFamily="34" charset="0"/>
              <a:buChar char="»"/>
              <a:defRPr sz="2200" kern="1200" spc="-40" baseline="0">
                <a:solidFill>
                  <a:schemeClr val="tx1">
                    <a:lumMod val="75000"/>
                    <a:lumOff val="25000"/>
                  </a:schemeClr>
                </a:solidFill>
                <a:effectLst/>
                <a:latin typeface="+mn-lt"/>
                <a:ea typeface="+mn-ea"/>
                <a:cs typeface="+mn-cs"/>
              </a:defRPr>
            </a:lvl2pPr>
            <a:lvl3pPr marL="857207" indent="-171442" algn="l" defTabSz="342884" rtl="0" eaLnBrk="1" latinLnBrk="0" hangingPunct="1">
              <a:spcBef>
                <a:spcPts val="200"/>
              </a:spcBef>
              <a:spcAft>
                <a:spcPts val="400"/>
              </a:spcAft>
              <a:buClr>
                <a:schemeClr val="accent3"/>
              </a:buClr>
              <a:buSzPct val="50000"/>
              <a:buFont typeface="Wingdings 2" panose="05020102010507070707" pitchFamily="18" charset="2"/>
              <a:buChar char=""/>
              <a:defRPr sz="1800" kern="1200" spc="-40" baseline="0">
                <a:solidFill>
                  <a:schemeClr val="tx1">
                    <a:lumMod val="75000"/>
                    <a:lumOff val="25000"/>
                  </a:schemeClr>
                </a:solidFill>
                <a:effectLst/>
                <a:latin typeface="+mn-lt"/>
                <a:ea typeface="+mn-ea"/>
                <a:cs typeface="+mn-cs"/>
              </a:defRPr>
            </a:lvl3pPr>
            <a:lvl4pPr marL="1200090" indent="-171442" algn="l" defTabSz="342884" rtl="0" eaLnBrk="1" latinLnBrk="0" hangingPunct="1">
              <a:spcBef>
                <a:spcPts val="200"/>
              </a:spcBef>
              <a:spcAft>
                <a:spcPts val="400"/>
              </a:spcAft>
              <a:buClr>
                <a:schemeClr val="accent2"/>
              </a:buClr>
              <a:buSzPct val="125000"/>
              <a:buFont typeface="Calibri" panose="020F0502020204030204" pitchFamily="34" charset="0"/>
              <a:buChar char="»"/>
              <a:defRPr sz="1600" kern="1200" spc="-40" baseline="0">
                <a:solidFill>
                  <a:schemeClr val="tx1">
                    <a:lumMod val="75000"/>
                    <a:lumOff val="25000"/>
                  </a:schemeClr>
                </a:solidFill>
                <a:effectLst/>
                <a:latin typeface="+mn-lt"/>
                <a:ea typeface="+mn-ea"/>
                <a:cs typeface="+mn-cs"/>
              </a:defRPr>
            </a:lvl4pPr>
            <a:lvl5pPr marL="1542974" indent="-171442" algn="l" defTabSz="342884" rtl="0" eaLnBrk="1" latinLnBrk="0" hangingPunct="1">
              <a:spcBef>
                <a:spcPts val="200"/>
              </a:spcBef>
              <a:spcAft>
                <a:spcPts val="400"/>
              </a:spcAft>
              <a:buClr>
                <a:schemeClr val="accent6"/>
              </a:buClr>
              <a:buSzPct val="75000"/>
              <a:buFont typeface="Wingdings 2" panose="05020102010507070707" pitchFamily="18" charset="2"/>
              <a:buChar char="¢"/>
              <a:defRPr sz="1400" kern="1200" spc="-4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marL="0" indent="0">
              <a:spcBef>
                <a:spcPts val="0"/>
              </a:spcBef>
              <a:spcAft>
                <a:spcPts val="0"/>
              </a:spcAft>
              <a:buClr>
                <a:srgbClr val="01508B"/>
              </a:buClr>
              <a:buNone/>
              <a:defRPr/>
            </a:pPr>
            <a:r>
              <a:rPr lang="en-US" sz="3200" spc="-50">
                <a:solidFill>
                  <a:sysClr val="windowText" lastClr="000000">
                    <a:lumMod val="75000"/>
                    <a:lumOff val="25000"/>
                  </a:sysClr>
                </a:solidFill>
                <a:latin typeface="Calibri"/>
              </a:rPr>
              <a:t>A nonprofit </a:t>
            </a:r>
            <a:br>
              <a:rPr lang="en-US" sz="3200" spc="-50">
                <a:solidFill>
                  <a:sysClr val="windowText" lastClr="000000">
                    <a:lumMod val="75000"/>
                    <a:lumOff val="25000"/>
                  </a:sysClr>
                </a:solidFill>
                <a:latin typeface="Calibri"/>
              </a:rPr>
            </a:br>
            <a:r>
              <a:rPr lang="en-US" sz="3200" spc="-50">
                <a:solidFill>
                  <a:sysClr val="windowText" lastClr="000000">
                    <a:lumMod val="75000"/>
                    <a:lumOff val="25000"/>
                  </a:sysClr>
                </a:solidFill>
                <a:latin typeface="Calibri"/>
              </a:rPr>
              <a:t>policy center dedicated to improving </a:t>
            </a:r>
            <a:br>
              <a:rPr lang="en-US" sz="3200" spc="-50">
                <a:solidFill>
                  <a:sysClr val="windowText" lastClr="000000">
                    <a:lumMod val="75000"/>
                    <a:lumOff val="25000"/>
                  </a:sysClr>
                </a:solidFill>
                <a:latin typeface="Calibri"/>
              </a:rPr>
            </a:br>
            <a:r>
              <a:rPr lang="en-US" sz="3200" spc="-50">
                <a:solidFill>
                  <a:sysClr val="windowText" lastClr="000000">
                    <a:lumMod val="75000"/>
                    <a:lumOff val="25000"/>
                  </a:sysClr>
                </a:solidFill>
                <a:latin typeface="Calibri"/>
              </a:rPr>
              <a:t>the health of </a:t>
            </a:r>
            <a:br>
              <a:rPr lang="en-US" sz="3200" spc="-50">
                <a:solidFill>
                  <a:sysClr val="windowText" lastClr="000000">
                    <a:lumMod val="75000"/>
                    <a:lumOff val="25000"/>
                  </a:sysClr>
                </a:solidFill>
                <a:latin typeface="Calibri"/>
              </a:rPr>
            </a:br>
            <a:r>
              <a:rPr lang="en-US" sz="3200" spc="-50">
                <a:solidFill>
                  <a:sysClr val="windowText" lastClr="000000">
                    <a:lumMod val="75000"/>
                    <a:lumOff val="25000"/>
                  </a:sysClr>
                </a:solidFill>
                <a:latin typeface="Calibri"/>
              </a:rPr>
              <a:t>low-income Americans</a:t>
            </a:r>
          </a:p>
        </p:txBody>
      </p:sp>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11</a:t>
            </a:fld>
            <a:endParaRPr lang="en-US">
              <a:solidFill>
                <a:srgbClr val="0182A9"/>
              </a:solidFill>
              <a:latin typeface="Calibri"/>
            </a:endParaRPr>
          </a:p>
        </p:txBody>
      </p:sp>
      <p:pic>
        <p:nvPicPr>
          <p:cNvPr id="7" name="Picture 6"/>
          <p:cNvPicPr>
            <a:picLocks noChangeAspect="1"/>
          </p:cNvPicPr>
          <p:nvPr/>
        </p:nvPicPr>
        <p:blipFill rotWithShape="1">
          <a:blip r:embed="rId3"/>
          <a:srcRect l="14775" t="16477" r="18997" b="18374"/>
          <a:stretch/>
        </p:blipFill>
        <p:spPr>
          <a:xfrm>
            <a:off x="4746056" y="1357628"/>
            <a:ext cx="5207924" cy="5251639"/>
          </a:xfrm>
          <a:prstGeom prst="rect">
            <a:avLst/>
          </a:prstGeom>
        </p:spPr>
      </p:pic>
    </p:spTree>
    <p:extLst>
      <p:ext uri="{BB962C8B-B14F-4D97-AF65-F5344CB8AC3E}">
        <p14:creationId xmlns:p14="http://schemas.microsoft.com/office/powerpoint/2010/main" val="2309242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a:t>Poorly managed care for patients with complex care needs, including severe mental health issues, substance use disorders, and chronic conditions </a:t>
            </a:r>
          </a:p>
          <a:p>
            <a:r>
              <a:rPr lang="en-US"/>
              <a:t>Facility costs for patients with long term support and services needs, including developmental disabilities and physical limitations</a:t>
            </a:r>
          </a:p>
          <a:p>
            <a:r>
              <a:rPr lang="en-US"/>
              <a:t>Frequent and avoidable emergency room use</a:t>
            </a:r>
          </a:p>
          <a:p>
            <a:r>
              <a:rPr lang="en-US"/>
              <a:t>Select high cost drugs (e.g., </a:t>
            </a:r>
            <a:r>
              <a:rPr lang="en-US" err="1"/>
              <a:t>Sovaldi</a:t>
            </a:r>
            <a:r>
              <a:rPr lang="en-US"/>
              <a:t>)</a:t>
            </a:r>
          </a:p>
        </p:txBody>
      </p:sp>
      <p:sp>
        <p:nvSpPr>
          <p:cNvPr id="5" name="Title 4"/>
          <p:cNvSpPr>
            <a:spLocks noGrp="1"/>
          </p:cNvSpPr>
          <p:nvPr>
            <p:ph type="title"/>
          </p:nvPr>
        </p:nvSpPr>
        <p:spPr/>
        <p:txBody>
          <a:bodyPr/>
          <a:lstStyle/>
          <a:p>
            <a:r>
              <a:rPr lang="en-US"/>
              <a:t>Key Cost Drivers in Medicaid</a:t>
            </a:r>
          </a:p>
        </p:txBody>
      </p:sp>
      <p:sp>
        <p:nvSpPr>
          <p:cNvPr id="4" name="Slide Number Placeholder 3">
            <a:extLst>
              <a:ext uri="{FF2B5EF4-FFF2-40B4-BE49-F238E27FC236}">
                <a16:creationId xmlns:a16="http://schemas.microsoft.com/office/drawing/2014/main" id="{7ECA5E8C-6996-4850-ABD8-A0484EF15E94}"/>
              </a:ext>
            </a:extLst>
          </p:cNvPr>
          <p:cNvSpPr>
            <a:spLocks noGrp="1"/>
          </p:cNvSpPr>
          <p:nvPr>
            <p:ph type="sldNum" sz="quarter" idx="12"/>
          </p:nvPr>
        </p:nvSpPr>
        <p:spPr>
          <a:xfrm>
            <a:off x="451515" y="6346170"/>
            <a:ext cx="842548" cy="365125"/>
          </a:xfrm>
        </p:spPr>
        <p:txBody>
          <a:bodyPr/>
          <a:lstStyle/>
          <a:p>
            <a:pPr defTabSz="457200"/>
            <a:fld id="{D57F1E4F-1CFF-5643-939E-217C01CDF565}" type="slidenum">
              <a:rPr lang="en-US">
                <a:solidFill>
                  <a:srgbClr val="0182A9"/>
                </a:solidFill>
                <a:latin typeface="Calibri"/>
              </a:rPr>
              <a:pPr defTabSz="457200"/>
              <a:t>12</a:t>
            </a:fld>
            <a:endParaRPr lang="en-US">
              <a:solidFill>
                <a:srgbClr val="0182A9"/>
              </a:solidFill>
              <a:latin typeface="Calibri"/>
            </a:endParaRPr>
          </a:p>
        </p:txBody>
      </p:sp>
    </p:spTree>
    <p:extLst>
      <p:ext uri="{BB962C8B-B14F-4D97-AF65-F5344CB8AC3E}">
        <p14:creationId xmlns:p14="http://schemas.microsoft.com/office/powerpoint/2010/main" val="13766398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Value based payment and purchasing (VBP)</a:t>
            </a:r>
          </a:p>
          <a:p>
            <a:r>
              <a:rPr lang="en-US"/>
              <a:t>Coverage and access to lower cost alternatives</a:t>
            </a:r>
          </a:p>
          <a:p>
            <a:pPr lvl="1"/>
            <a:r>
              <a:rPr lang="en-US"/>
              <a:t>Medication assisted therapy</a:t>
            </a:r>
          </a:p>
          <a:p>
            <a:pPr lvl="1"/>
            <a:r>
              <a:rPr lang="en-US"/>
              <a:t>Home and community based services</a:t>
            </a:r>
          </a:p>
          <a:p>
            <a:r>
              <a:rPr lang="en-US"/>
              <a:t>Provider infrastructure and capacity building</a:t>
            </a:r>
          </a:p>
          <a:p>
            <a:pPr lvl="1"/>
            <a:endParaRPr lang="en-US"/>
          </a:p>
        </p:txBody>
      </p:sp>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13</a:t>
            </a:fld>
            <a:endParaRPr lang="en-US">
              <a:solidFill>
                <a:srgbClr val="0182A9"/>
              </a:solidFill>
              <a:latin typeface="Calibri"/>
            </a:endParaRPr>
          </a:p>
        </p:txBody>
      </p:sp>
      <p:sp>
        <p:nvSpPr>
          <p:cNvPr id="5" name="Title 4"/>
          <p:cNvSpPr>
            <a:spLocks noGrp="1"/>
          </p:cNvSpPr>
          <p:nvPr>
            <p:ph type="title"/>
          </p:nvPr>
        </p:nvSpPr>
        <p:spPr/>
        <p:txBody>
          <a:bodyPr/>
          <a:lstStyle/>
          <a:p>
            <a:r>
              <a:rPr lang="en-US"/>
              <a:t>Key Levers for Addressing Medicaid Costs</a:t>
            </a:r>
          </a:p>
        </p:txBody>
      </p:sp>
    </p:spTree>
    <p:extLst>
      <p:ext uri="{BB962C8B-B14F-4D97-AF65-F5344CB8AC3E}">
        <p14:creationId xmlns:p14="http://schemas.microsoft.com/office/powerpoint/2010/main" val="36122775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State budget constraints</a:t>
            </a:r>
          </a:p>
          <a:p>
            <a:r>
              <a:rPr lang="en-US"/>
              <a:t>Federal funding and regulations</a:t>
            </a:r>
          </a:p>
          <a:p>
            <a:r>
              <a:rPr lang="en-US"/>
              <a:t>Health improvement priorities</a:t>
            </a:r>
          </a:p>
          <a:p>
            <a:r>
              <a:rPr lang="en-US"/>
              <a:t>Provider uptake of Medicare models</a:t>
            </a:r>
          </a:p>
          <a:p>
            <a:pPr lvl="1"/>
            <a:endParaRPr lang="en-US"/>
          </a:p>
        </p:txBody>
      </p:sp>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14</a:t>
            </a:fld>
            <a:endParaRPr lang="en-US">
              <a:solidFill>
                <a:srgbClr val="0182A9"/>
              </a:solidFill>
              <a:latin typeface="Calibri"/>
            </a:endParaRPr>
          </a:p>
        </p:txBody>
      </p:sp>
      <p:sp>
        <p:nvSpPr>
          <p:cNvPr id="5" name="Title 4"/>
          <p:cNvSpPr>
            <a:spLocks noGrp="1"/>
          </p:cNvSpPr>
          <p:nvPr>
            <p:ph type="title"/>
          </p:nvPr>
        </p:nvSpPr>
        <p:spPr/>
        <p:txBody>
          <a:bodyPr/>
          <a:lstStyle/>
          <a:p>
            <a:r>
              <a:rPr lang="en-US"/>
              <a:t>What drives Medicaid VBP Approaches?</a:t>
            </a:r>
          </a:p>
        </p:txBody>
      </p:sp>
    </p:spTree>
    <p:extLst>
      <p:ext uri="{BB962C8B-B14F-4D97-AF65-F5344CB8AC3E}">
        <p14:creationId xmlns:p14="http://schemas.microsoft.com/office/powerpoint/2010/main" val="23114213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15</a:t>
            </a:fld>
            <a:endParaRPr lang="en-US">
              <a:solidFill>
                <a:srgbClr val="0182A9"/>
              </a:solidFill>
              <a:latin typeface="Calibri"/>
            </a:endParaRPr>
          </a:p>
        </p:txBody>
      </p:sp>
      <p:sp>
        <p:nvSpPr>
          <p:cNvPr id="11" name="Title 1"/>
          <p:cNvSpPr txBox="1">
            <a:spLocks/>
          </p:cNvSpPr>
          <p:nvPr/>
        </p:nvSpPr>
        <p:spPr>
          <a:xfrm>
            <a:off x="222689" y="376833"/>
            <a:ext cx="11631260" cy="1010653"/>
          </a:xfrm>
          <a:prstGeom prst="rect">
            <a:avLst/>
          </a:prstGeom>
          <a:effectLst/>
        </p:spPr>
        <p:txBody>
          <a:bodyPr vert="horz" lIns="91440" tIns="45720" rIns="91440" bIns="45720" rtlCol="0" anchor="b">
            <a:noAutofit/>
          </a:bodyPr>
          <a:lstStyle>
            <a:lvl1pPr algn="l" defTabSz="342884" rtl="0" eaLnBrk="1" latinLnBrk="0" hangingPunct="1">
              <a:lnSpc>
                <a:spcPct val="80000"/>
              </a:lnSpc>
              <a:spcBef>
                <a:spcPct val="0"/>
              </a:spcBef>
              <a:buNone/>
              <a:defRPr sz="3600" b="0" kern="1200" spc="-100" baseline="0">
                <a:solidFill>
                  <a:schemeClr val="bg1"/>
                </a:solidFill>
                <a:effectLst>
                  <a:outerShdw blurRad="38100" dist="25400" dir="5400000" algn="tl">
                    <a:srgbClr val="000000">
                      <a:alpha val="2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prstClr val="white"/>
                </a:solidFill>
                <a:effectLst/>
                <a:latin typeface="Trebuchet MS"/>
              </a:rPr>
              <a:t>The Four Most Common Medicaid VBP Approaches</a:t>
            </a:r>
          </a:p>
        </p:txBody>
      </p:sp>
      <p:sp>
        <p:nvSpPr>
          <p:cNvPr id="12" name="Content Placeholder 2"/>
          <p:cNvSpPr txBox="1">
            <a:spLocks/>
          </p:cNvSpPr>
          <p:nvPr/>
        </p:nvSpPr>
        <p:spPr>
          <a:xfrm>
            <a:off x="8077210" y="5046326"/>
            <a:ext cx="2727747" cy="129984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Clr>
                <a:srgbClr val="0182A9"/>
              </a:buClr>
              <a:buNone/>
            </a:pPr>
            <a:r>
              <a:rPr lang="en-US" b="1" spc="-50">
                <a:solidFill>
                  <a:prstClr val="black">
                    <a:lumMod val="75000"/>
                    <a:lumOff val="25000"/>
                  </a:prstClr>
                </a:solidFill>
                <a:latin typeface="Calibri"/>
              </a:rPr>
              <a:t>Capitation/</a:t>
            </a:r>
            <a:br>
              <a:rPr lang="en-US" b="1" spc="-50">
                <a:solidFill>
                  <a:prstClr val="black">
                    <a:lumMod val="75000"/>
                    <a:lumOff val="25000"/>
                  </a:prstClr>
                </a:solidFill>
                <a:latin typeface="Calibri"/>
              </a:rPr>
            </a:br>
            <a:r>
              <a:rPr lang="en-US" b="1" spc="-50">
                <a:solidFill>
                  <a:prstClr val="black">
                    <a:lumMod val="75000"/>
                    <a:lumOff val="25000"/>
                  </a:prstClr>
                </a:solidFill>
                <a:latin typeface="Calibri"/>
              </a:rPr>
              <a:t>Global Payments (8 states)</a:t>
            </a:r>
            <a:endParaRPr lang="en-US" sz="3200" b="1" spc="-50">
              <a:solidFill>
                <a:prstClr val="black">
                  <a:lumMod val="75000"/>
                  <a:lumOff val="25000"/>
                </a:prstClr>
              </a:solidFill>
              <a:latin typeface="Calibri"/>
            </a:endParaRPr>
          </a:p>
        </p:txBody>
      </p:sp>
      <p:sp>
        <p:nvSpPr>
          <p:cNvPr id="13" name="Content Placeholder 2"/>
          <p:cNvSpPr txBox="1">
            <a:spLocks/>
          </p:cNvSpPr>
          <p:nvPr/>
        </p:nvSpPr>
        <p:spPr>
          <a:xfrm>
            <a:off x="8099318" y="1987832"/>
            <a:ext cx="2348639" cy="932653"/>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Clr>
                <a:srgbClr val="0182A9"/>
              </a:buClr>
              <a:buNone/>
            </a:pPr>
            <a:r>
              <a:rPr lang="en-US" b="1" spc="-50">
                <a:solidFill>
                  <a:prstClr val="black">
                    <a:lumMod val="75000"/>
                    <a:lumOff val="25000"/>
                  </a:prstClr>
                </a:solidFill>
                <a:latin typeface="Calibri"/>
              </a:rPr>
              <a:t>Bundled </a:t>
            </a:r>
            <a:br>
              <a:rPr lang="en-US" b="1" spc="-50">
                <a:solidFill>
                  <a:prstClr val="black">
                    <a:lumMod val="75000"/>
                    <a:lumOff val="25000"/>
                  </a:prstClr>
                </a:solidFill>
                <a:latin typeface="Calibri"/>
              </a:rPr>
            </a:br>
            <a:r>
              <a:rPr lang="en-US" b="1" spc="-50">
                <a:solidFill>
                  <a:prstClr val="black">
                    <a:lumMod val="75000"/>
                    <a:lumOff val="25000"/>
                  </a:prstClr>
                </a:solidFill>
                <a:latin typeface="Calibri"/>
              </a:rPr>
              <a:t>Payments </a:t>
            </a:r>
            <a:br>
              <a:rPr lang="en-US" b="1" spc="-50">
                <a:solidFill>
                  <a:prstClr val="black">
                    <a:lumMod val="75000"/>
                    <a:lumOff val="25000"/>
                  </a:prstClr>
                </a:solidFill>
                <a:latin typeface="Calibri"/>
              </a:rPr>
            </a:br>
            <a:r>
              <a:rPr lang="en-US" b="1" spc="-50">
                <a:solidFill>
                  <a:prstClr val="black">
                    <a:lumMod val="75000"/>
                    <a:lumOff val="25000"/>
                  </a:prstClr>
                </a:solidFill>
                <a:latin typeface="Calibri"/>
              </a:rPr>
              <a:t>(13 states)</a:t>
            </a:r>
            <a:endParaRPr lang="en-US" sz="3200" b="1" spc="-50">
              <a:solidFill>
                <a:prstClr val="black">
                  <a:lumMod val="75000"/>
                  <a:lumOff val="25000"/>
                </a:prstClr>
              </a:solidFill>
              <a:latin typeface="Calibri"/>
            </a:endParaRPr>
          </a:p>
        </p:txBody>
      </p:sp>
      <p:sp>
        <p:nvSpPr>
          <p:cNvPr id="14" name="Content Placeholder 2"/>
          <p:cNvSpPr txBox="1">
            <a:spLocks/>
          </p:cNvSpPr>
          <p:nvPr/>
        </p:nvSpPr>
        <p:spPr>
          <a:xfrm>
            <a:off x="1553827" y="5036027"/>
            <a:ext cx="2235200" cy="95718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200"/>
              </a:spcBef>
              <a:spcAft>
                <a:spcPts val="1200"/>
              </a:spcAft>
              <a:buClr>
                <a:srgbClr val="0182A9"/>
              </a:buClr>
              <a:buNone/>
            </a:pPr>
            <a:r>
              <a:rPr lang="en-US" b="1" spc="-50">
                <a:solidFill>
                  <a:prstClr val="black">
                    <a:lumMod val="75000"/>
                    <a:lumOff val="25000"/>
                  </a:prstClr>
                </a:solidFill>
                <a:latin typeface="Calibri"/>
              </a:rPr>
              <a:t>ACO Shared Savings/Risk</a:t>
            </a:r>
            <a:br>
              <a:rPr lang="en-US" b="1" spc="-50">
                <a:solidFill>
                  <a:prstClr val="black">
                    <a:lumMod val="75000"/>
                    <a:lumOff val="25000"/>
                  </a:prstClr>
                </a:solidFill>
                <a:latin typeface="Calibri"/>
              </a:rPr>
            </a:br>
            <a:r>
              <a:rPr lang="en-US" b="1" spc="-50">
                <a:solidFill>
                  <a:prstClr val="black">
                    <a:lumMod val="75000"/>
                    <a:lumOff val="25000"/>
                  </a:prstClr>
                </a:solidFill>
                <a:latin typeface="Calibri"/>
              </a:rPr>
              <a:t>(12 states) </a:t>
            </a:r>
            <a:endParaRPr lang="en-US" sz="3200" b="1" spc="-50">
              <a:solidFill>
                <a:prstClr val="black">
                  <a:lumMod val="75000"/>
                  <a:lumOff val="25000"/>
                </a:prstClr>
              </a:solidFill>
              <a:latin typeface="Calibri"/>
            </a:endParaRPr>
          </a:p>
        </p:txBody>
      </p:sp>
      <p:grpSp>
        <p:nvGrpSpPr>
          <p:cNvPr id="15" name="Group 14"/>
          <p:cNvGrpSpPr/>
          <p:nvPr/>
        </p:nvGrpSpPr>
        <p:grpSpPr>
          <a:xfrm>
            <a:off x="3364782" y="1222738"/>
            <a:ext cx="5075062" cy="5217039"/>
            <a:chOff x="2099189" y="1402187"/>
            <a:chExt cx="5075062" cy="5217039"/>
          </a:xfrm>
        </p:grpSpPr>
        <p:sp>
          <p:nvSpPr>
            <p:cNvPr id="16" name="Quad Arrow 15"/>
            <p:cNvSpPr/>
            <p:nvPr/>
          </p:nvSpPr>
          <p:spPr>
            <a:xfrm rot="2701940">
              <a:off x="2028200" y="1473176"/>
              <a:ext cx="5217039" cy="5075062"/>
            </a:xfrm>
            <a:prstGeom prst="quadArrow">
              <a:avLst>
                <a:gd name="adj1" fmla="val 14486"/>
                <a:gd name="adj2" fmla="val 7138"/>
                <a:gd name="adj3" fmla="val 225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17" name="Straight Connector 16"/>
            <p:cNvCxnSpPr/>
            <p:nvPr/>
          </p:nvCxnSpPr>
          <p:spPr>
            <a:xfrm>
              <a:off x="3190461" y="2584174"/>
              <a:ext cx="208722" cy="198783"/>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a:off x="3511826" y="2905065"/>
              <a:ext cx="208722" cy="198783"/>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a:off x="3833191" y="3225956"/>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a:off x="4154556" y="3546847"/>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rot="5400000">
              <a:off x="5700643" y="2643809"/>
              <a:ext cx="208722" cy="198783"/>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a:off x="4797286" y="4188629"/>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a:off x="5118651" y="4509520"/>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5440016" y="4830411"/>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5761381" y="5151302"/>
              <a:ext cx="208722" cy="198783"/>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rot="5400000">
              <a:off x="5415996" y="2946853"/>
              <a:ext cx="208722" cy="198783"/>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rot="5400000">
              <a:off x="5131349" y="3249897"/>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5400000">
              <a:off x="4846702" y="3552941"/>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rot="5400000">
              <a:off x="4562055" y="3855985"/>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rot="5400000">
              <a:off x="4277408" y="4159029"/>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5400000">
              <a:off x="3992761" y="4462073"/>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rot="5400000">
              <a:off x="3708114" y="4765117"/>
              <a:ext cx="208722" cy="198783"/>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rot="5400000">
              <a:off x="3423467" y="5068161"/>
              <a:ext cx="208722" cy="198783"/>
            </a:xfrm>
            <a:prstGeom prst="line">
              <a:avLst/>
            </a:prstGeom>
            <a:ln w="76200"/>
          </p:spPr>
          <p:style>
            <a:lnRef idx="1">
              <a:schemeClr val="accent4"/>
            </a:lnRef>
            <a:fillRef idx="0">
              <a:schemeClr val="accent4"/>
            </a:fillRef>
            <a:effectRef idx="0">
              <a:schemeClr val="accent4"/>
            </a:effectRef>
            <a:fontRef idx="minor">
              <a:schemeClr val="tx1"/>
            </a:fontRef>
          </p:style>
        </p:cxnSp>
      </p:grpSp>
      <p:grpSp>
        <p:nvGrpSpPr>
          <p:cNvPr id="34" name="Group 33"/>
          <p:cNvGrpSpPr/>
          <p:nvPr/>
        </p:nvGrpSpPr>
        <p:grpSpPr>
          <a:xfrm>
            <a:off x="6508124" y="1799136"/>
            <a:ext cx="1371600" cy="1371600"/>
            <a:chOff x="-2007254" y="4154059"/>
            <a:chExt cx="1371600" cy="1371600"/>
          </a:xfrm>
        </p:grpSpPr>
        <p:sp>
          <p:nvSpPr>
            <p:cNvPr id="35" name="Text Box 4"/>
            <p:cNvSpPr txBox="1">
              <a:spLocks noChangeArrowheads="1"/>
            </p:cNvSpPr>
            <p:nvPr/>
          </p:nvSpPr>
          <p:spPr bwMode="auto">
            <a:xfrm>
              <a:off x="-2007254" y="4154059"/>
              <a:ext cx="1371600" cy="1371600"/>
            </a:xfrm>
            <a:prstGeom prst="ellipse">
              <a:avLst/>
            </a:prstGeom>
            <a:solidFill>
              <a:schemeClr val="accent6"/>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36" name="Picture 6" descr="http://downloadicons.net/sites/default/files/a-bundle-of-money-icon-7038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78" t="28736" r="14549" b="28816"/>
            <a:stretch/>
          </p:blipFill>
          <p:spPr bwMode="auto">
            <a:xfrm>
              <a:off x="-1862493" y="4496820"/>
              <a:ext cx="1114444" cy="670312"/>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6602350" y="4512268"/>
            <a:ext cx="1371600" cy="1371600"/>
            <a:chOff x="-3130550" y="5857825"/>
            <a:chExt cx="1371600" cy="1371600"/>
          </a:xfrm>
        </p:grpSpPr>
        <p:sp>
          <p:nvSpPr>
            <p:cNvPr id="38" name="Text Box 4"/>
            <p:cNvSpPr txBox="1">
              <a:spLocks noChangeArrowheads="1"/>
            </p:cNvSpPr>
            <p:nvPr/>
          </p:nvSpPr>
          <p:spPr bwMode="auto">
            <a:xfrm>
              <a:off x="-3130550" y="5857825"/>
              <a:ext cx="1371600" cy="1371600"/>
            </a:xfrm>
            <a:prstGeom prst="ellipse">
              <a:avLst/>
            </a:prstGeom>
            <a:solidFill>
              <a:schemeClr val="accent4"/>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39" name="Picture 8" descr="https://cdn0.iconfinder.com/data/icons/economy/450/world-economy-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654" y="6086425"/>
              <a:ext cx="914400" cy="91440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3874615" y="4465378"/>
            <a:ext cx="1371600" cy="1371600"/>
            <a:chOff x="2609022" y="4644828"/>
            <a:chExt cx="1371600" cy="1371600"/>
          </a:xfrm>
        </p:grpSpPr>
        <p:sp>
          <p:nvSpPr>
            <p:cNvPr id="41" name="Text Box 4"/>
            <p:cNvSpPr txBox="1">
              <a:spLocks noChangeArrowheads="1"/>
            </p:cNvSpPr>
            <p:nvPr/>
          </p:nvSpPr>
          <p:spPr bwMode="auto">
            <a:xfrm>
              <a:off x="2609022" y="4644828"/>
              <a:ext cx="1371600" cy="1371600"/>
            </a:xfrm>
            <a:prstGeom prst="ellipse">
              <a:avLst/>
            </a:prstGeom>
            <a:solidFill>
              <a:schemeClr val="accent1"/>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42" name="Picture 10" descr="http://downloadicons.net/sites/default/files/balance-icon-6344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317" y="4718849"/>
              <a:ext cx="1188720" cy="118872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3" name="Oval 42"/>
            <p:cNvSpPr/>
            <p:nvPr/>
          </p:nvSpPr>
          <p:spPr>
            <a:xfrm>
              <a:off x="2887044" y="5211277"/>
              <a:ext cx="260575" cy="2387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4" name="Oval 43"/>
            <p:cNvSpPr/>
            <p:nvPr/>
          </p:nvSpPr>
          <p:spPr>
            <a:xfrm>
              <a:off x="3481332" y="5211277"/>
              <a:ext cx="260575" cy="2387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45" name="Picture 2" descr="http://www.onetouchdiabetes.co.in/sites/default/files/onetouch/images/what-ico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137" r="34447"/>
            <a:stretch/>
          </p:blipFill>
          <p:spPr bwMode="auto">
            <a:xfrm>
              <a:off x="3551640" y="5137113"/>
              <a:ext cx="132923" cy="301752"/>
            </a:xfrm>
            <a:prstGeom prst="rect">
              <a:avLst/>
            </a:prstGeom>
            <a:noFill/>
            <a:effectLst>
              <a:outerShdw blurRad="38100" dist="1905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10" descr="http://www.globalmarinenet.com/wp-content/uploads/2015/06/retail-icons-01-resized-60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000" t="12534" r="28134" b="14733"/>
            <a:stretch/>
          </p:blipFill>
          <p:spPr bwMode="auto">
            <a:xfrm>
              <a:off x="2927626" y="5111943"/>
              <a:ext cx="179410" cy="297471"/>
            </a:xfrm>
            <a:prstGeom prst="rect">
              <a:avLst/>
            </a:prstGeom>
            <a:noFill/>
            <a:effectLst>
              <a:outerShdw blurRad="38100" dist="1905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3848903" y="1786734"/>
            <a:ext cx="1371600" cy="1371600"/>
            <a:chOff x="2583310" y="1966184"/>
            <a:chExt cx="1371600" cy="1371600"/>
          </a:xfrm>
        </p:grpSpPr>
        <p:grpSp>
          <p:nvGrpSpPr>
            <p:cNvPr id="48" name="Group 47"/>
            <p:cNvGrpSpPr/>
            <p:nvPr/>
          </p:nvGrpSpPr>
          <p:grpSpPr>
            <a:xfrm>
              <a:off x="2583310" y="1966184"/>
              <a:ext cx="1371600" cy="1371600"/>
              <a:chOff x="-2693054" y="2121293"/>
              <a:chExt cx="1371600" cy="1371600"/>
            </a:xfrm>
          </p:grpSpPr>
          <p:sp>
            <p:nvSpPr>
              <p:cNvPr id="50" name="Text Box 4"/>
              <p:cNvSpPr txBox="1">
                <a:spLocks noChangeArrowheads="1"/>
              </p:cNvSpPr>
              <p:nvPr/>
            </p:nvSpPr>
            <p:spPr bwMode="auto">
              <a:xfrm>
                <a:off x="-2693054" y="2121293"/>
                <a:ext cx="1371600" cy="1371600"/>
              </a:xfrm>
              <a:prstGeom prst="ellipse">
                <a:avLst/>
              </a:prstGeom>
              <a:solidFill>
                <a:schemeClr val="accent2"/>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51" name="Picture 4" descr="http://www.iconsdb.com/icons/preview/black/seo-performance-xx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2671" y="2483971"/>
                <a:ext cx="836855" cy="836855"/>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pic>
          <p:nvPicPr>
            <p:cNvPr id="49" name="Picture 10" descr="http://www.globalmarinenet.com/wp-content/uploads/2015/06/retail-icons-01-resized-60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000" t="12534" r="28134" b="14733"/>
            <a:stretch/>
          </p:blipFill>
          <p:spPr bwMode="auto">
            <a:xfrm>
              <a:off x="3418233" y="2089589"/>
              <a:ext cx="179410" cy="297471"/>
            </a:xfrm>
            <a:prstGeom prst="rect">
              <a:avLst/>
            </a:prstGeom>
            <a:noFill/>
            <a:effectLst>
              <a:outerShdw blurRad="12700" dist="12700" dir="5400000" algn="tl" rotWithShape="0">
                <a:schemeClr val="accent2"/>
              </a:outerShdw>
            </a:effectLst>
            <a:extLst>
              <a:ext uri="{909E8E84-426E-40DD-AFC4-6F175D3DCCD1}">
                <a14:hiddenFill xmlns:a14="http://schemas.microsoft.com/office/drawing/2010/main">
                  <a:solidFill>
                    <a:srgbClr val="FFFFFF"/>
                  </a:solidFill>
                </a14:hiddenFill>
              </a:ext>
            </a:extLst>
          </p:spPr>
        </p:pic>
      </p:grpSp>
      <p:sp>
        <p:nvSpPr>
          <p:cNvPr id="52" name="Rectangle 51"/>
          <p:cNvSpPr/>
          <p:nvPr/>
        </p:nvSpPr>
        <p:spPr>
          <a:xfrm>
            <a:off x="1471444" y="1987832"/>
            <a:ext cx="2288243" cy="1393314"/>
          </a:xfrm>
          <a:prstGeom prst="rect">
            <a:avLst/>
          </a:prstGeom>
        </p:spPr>
        <p:txBody>
          <a:bodyPr vert="horz" lIns="91440" tIns="45720" rIns="91440" bIns="45720" rtlCol="0">
            <a:normAutofit/>
          </a:bodyPr>
          <a:lstStyle/>
          <a:p>
            <a:pPr algn="r" defTabSz="457200">
              <a:lnSpc>
                <a:spcPct val="90000"/>
              </a:lnSpc>
              <a:spcBef>
                <a:spcPts val="1200"/>
              </a:spcBef>
              <a:spcAft>
                <a:spcPts val="1200"/>
              </a:spcAft>
              <a:buClr>
                <a:srgbClr val="0182A9"/>
              </a:buClr>
            </a:pPr>
            <a:r>
              <a:rPr lang="en-US" sz="2800" b="1" spc="-50">
                <a:solidFill>
                  <a:prstClr val="black">
                    <a:lumMod val="75000"/>
                    <a:lumOff val="25000"/>
                  </a:prstClr>
                </a:solidFill>
                <a:latin typeface="Calibri"/>
              </a:rPr>
              <a:t>Per member per month</a:t>
            </a:r>
            <a:br>
              <a:rPr lang="en-US" sz="2800" b="1" spc="-50">
                <a:solidFill>
                  <a:prstClr val="black">
                    <a:lumMod val="75000"/>
                    <a:lumOff val="25000"/>
                  </a:prstClr>
                </a:solidFill>
                <a:latin typeface="Calibri"/>
              </a:rPr>
            </a:br>
            <a:r>
              <a:rPr lang="en-US" sz="2800" b="1" spc="-50">
                <a:solidFill>
                  <a:prstClr val="black">
                    <a:lumMod val="75000"/>
                    <a:lumOff val="25000"/>
                  </a:prstClr>
                </a:solidFill>
                <a:latin typeface="Calibri"/>
              </a:rPr>
              <a:t>(40 states)</a:t>
            </a:r>
          </a:p>
        </p:txBody>
      </p:sp>
      <p:sp>
        <p:nvSpPr>
          <p:cNvPr id="53" name="Footer Placeholder 2"/>
          <p:cNvSpPr>
            <a:spLocks noGrp="1"/>
          </p:cNvSpPr>
          <p:nvPr>
            <p:ph type="ftr" sz="quarter" idx="11"/>
          </p:nvPr>
        </p:nvSpPr>
        <p:spPr>
          <a:xfrm>
            <a:off x="1082096" y="6275029"/>
            <a:ext cx="6938306" cy="534098"/>
          </a:xfrm>
        </p:spPr>
        <p:txBody>
          <a:bodyPr/>
          <a:lstStyle/>
          <a:p>
            <a:pPr defTabSz="457200"/>
            <a:r>
              <a:rPr lang="en-US">
                <a:solidFill>
                  <a:prstClr val="black">
                    <a:lumMod val="85000"/>
                    <a:lumOff val="15000"/>
                  </a:prstClr>
                </a:solidFill>
                <a:latin typeface="Calibri"/>
              </a:rPr>
              <a:t>Source: Change Healthcare, </a:t>
            </a:r>
            <a:r>
              <a:rPr lang="en-US" i="1">
                <a:solidFill>
                  <a:prstClr val="black">
                    <a:lumMod val="85000"/>
                    <a:lumOff val="15000"/>
                  </a:prstClr>
                </a:solidFill>
                <a:latin typeface="Calibri"/>
              </a:rPr>
              <a:t>Value Based Care in America</a:t>
            </a:r>
            <a:r>
              <a:rPr lang="en-US">
                <a:solidFill>
                  <a:prstClr val="black">
                    <a:lumMod val="85000"/>
                    <a:lumOff val="15000"/>
                  </a:prstClr>
                </a:solidFill>
                <a:latin typeface="Calibri"/>
              </a:rPr>
              <a:t>. Available at : </a:t>
            </a:r>
            <a:r>
              <a:rPr lang="en-US">
                <a:solidFill>
                  <a:prstClr val="black">
                    <a:lumMod val="85000"/>
                    <a:lumOff val="15000"/>
                  </a:prstClr>
                </a:solidFill>
                <a:latin typeface="Calibri"/>
                <a:hlinkClick r:id="rId9"/>
              </a:rPr>
              <a:t>https://www.changehealthcare.com/docs/default-source/press-release/change_healthcare_value-based_care_in_america_state-by-state_infographic.pdf?sfvrsn=9217b232_2</a:t>
            </a:r>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998939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a:cs typeface="Arial" charset="0"/>
              </a:rPr>
              <a:t>Patient-Centered Medical Homes (PCMH)</a:t>
            </a:r>
          </a:p>
          <a:p>
            <a:pPr lvl="1"/>
            <a:r>
              <a:rPr lang="en-US" sz="2000"/>
              <a:t>PCMH recognition from National Committee for Quality Assurance (NCQA or </a:t>
            </a:r>
            <a:r>
              <a:rPr lang="en-US" sz="2000">
                <a:cs typeface="Arial" charset="0"/>
              </a:rPr>
              <a:t>state-defined programs</a:t>
            </a:r>
          </a:p>
          <a:p>
            <a:pPr lvl="1"/>
            <a:r>
              <a:rPr lang="en-US" sz="2000">
                <a:cs typeface="Arial" charset="0"/>
              </a:rPr>
              <a:t>Typically paid a per-member-per-month (PMPM) rate, sometimes tiered based on type of PCMH and its capabilities</a:t>
            </a:r>
          </a:p>
          <a:p>
            <a:pPr lvl="1"/>
            <a:r>
              <a:rPr lang="en-US" sz="2000">
                <a:cs typeface="Arial" charset="0"/>
              </a:rPr>
              <a:t>Many states beginning to combine PCMH with shared savings models</a:t>
            </a:r>
          </a:p>
          <a:p>
            <a:r>
              <a:rPr lang="en-US" sz="2600">
                <a:cs typeface="Arial" charset="0"/>
              </a:rPr>
              <a:t>Medicaid Health Homes</a:t>
            </a:r>
          </a:p>
          <a:p>
            <a:pPr lvl="1"/>
            <a:r>
              <a:rPr lang="en-US" sz="2000">
                <a:cs typeface="Arial" charset="0"/>
              </a:rPr>
              <a:t>Established for Medicaid under the Affordable Care Act</a:t>
            </a:r>
          </a:p>
          <a:p>
            <a:pPr lvl="1"/>
            <a:r>
              <a:rPr lang="en-US" sz="2000">
                <a:cs typeface="Arial" charset="0"/>
              </a:rPr>
              <a:t>Focused on patients with multiple complex physical and mental health conditions</a:t>
            </a:r>
          </a:p>
          <a:p>
            <a:pPr lvl="1"/>
            <a:r>
              <a:rPr lang="en-US" sz="2000">
                <a:cs typeface="Arial" charset="0"/>
              </a:rPr>
              <a:t>Six services, including care management and coordination and referral to community and social support services</a:t>
            </a:r>
          </a:p>
          <a:p>
            <a:pPr lvl="1"/>
            <a:r>
              <a:rPr lang="en-US" sz="2000">
                <a:cs typeface="Arial" charset="0"/>
              </a:rPr>
              <a:t>Typically paid a PMPM rate substantially higher than PCMH</a:t>
            </a:r>
            <a:endParaRPr lang="en-US" sz="2600">
              <a:cs typeface="Arial" charset="0"/>
            </a:endParaRPr>
          </a:p>
          <a:p>
            <a:endParaRPr lang="en-US"/>
          </a:p>
        </p:txBody>
      </p:sp>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16</a:t>
            </a:fld>
            <a:endParaRPr lang="en-US">
              <a:solidFill>
                <a:srgbClr val="0182A9"/>
              </a:solidFill>
              <a:latin typeface="Calibri"/>
            </a:endParaRPr>
          </a:p>
        </p:txBody>
      </p:sp>
      <p:sp>
        <p:nvSpPr>
          <p:cNvPr id="5" name="Title 4"/>
          <p:cNvSpPr>
            <a:spLocks noGrp="1"/>
          </p:cNvSpPr>
          <p:nvPr>
            <p:ph type="title"/>
          </p:nvPr>
        </p:nvSpPr>
        <p:spPr>
          <a:xfrm>
            <a:off x="451513" y="312822"/>
            <a:ext cx="11288973" cy="1010653"/>
          </a:xfrm>
        </p:spPr>
        <p:txBody>
          <a:bodyPr/>
          <a:lstStyle/>
          <a:p>
            <a:r>
              <a:rPr lang="en-US"/>
              <a:t>Medical Homes and Health Homes</a:t>
            </a:r>
          </a:p>
        </p:txBody>
      </p:sp>
    </p:spTree>
    <p:extLst>
      <p:ext uri="{BB962C8B-B14F-4D97-AF65-F5344CB8AC3E}">
        <p14:creationId xmlns:p14="http://schemas.microsoft.com/office/powerpoint/2010/main" val="38893159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17</a:t>
            </a:fld>
            <a:endParaRPr lang="en-US">
              <a:solidFill>
                <a:srgbClr val="0182A9"/>
              </a:solidFill>
              <a:latin typeface="Calibri"/>
            </a:endParaRPr>
          </a:p>
        </p:txBody>
      </p:sp>
      <p:sp>
        <p:nvSpPr>
          <p:cNvPr id="9" name="Content Placeholder 2"/>
          <p:cNvSpPr txBox="1">
            <a:spLocks/>
          </p:cNvSpPr>
          <p:nvPr/>
        </p:nvSpPr>
        <p:spPr>
          <a:xfrm>
            <a:off x="451515" y="1472005"/>
            <a:ext cx="9095772" cy="5349319"/>
          </a:xfrm>
          <a:prstGeom prst="rect">
            <a:avLst/>
          </a:prstGeom>
        </p:spPr>
        <p:txBody>
          <a:bodyPr/>
          <a:lstStyle>
            <a:lvl1pPr marL="257162" indent="-257162" algn="l" defTabSz="342884" rtl="0" eaLnBrk="1" latinLnBrk="0" hangingPunct="1">
              <a:lnSpc>
                <a:spcPct val="85000"/>
              </a:lnSpc>
              <a:spcBef>
                <a:spcPts val="400"/>
              </a:spcBef>
              <a:spcAft>
                <a:spcPts val="800"/>
              </a:spcAft>
              <a:buClr>
                <a:schemeClr val="accent1"/>
              </a:buClr>
              <a:buSzPct val="100000"/>
              <a:buFont typeface="Wingdings 2" panose="05020102010507070707" pitchFamily="18" charset="2"/>
              <a:buChar char=""/>
              <a:defRPr sz="2800" kern="1200" spc="-50" baseline="0">
                <a:solidFill>
                  <a:schemeClr val="tx1">
                    <a:lumMod val="75000"/>
                    <a:lumOff val="25000"/>
                  </a:schemeClr>
                </a:solidFill>
                <a:effectLst/>
                <a:latin typeface="+mn-lt"/>
                <a:ea typeface="+mn-ea"/>
                <a:cs typeface="+mn-cs"/>
              </a:defRPr>
            </a:lvl1pPr>
            <a:lvl2pPr marL="557185" indent="-214303" algn="l" defTabSz="342884" rtl="0" eaLnBrk="1" latinLnBrk="0" hangingPunct="1">
              <a:lnSpc>
                <a:spcPct val="85000"/>
              </a:lnSpc>
              <a:spcBef>
                <a:spcPts val="400"/>
              </a:spcBef>
              <a:spcAft>
                <a:spcPts val="800"/>
              </a:spcAft>
              <a:buClr>
                <a:schemeClr val="accent4"/>
              </a:buClr>
              <a:buSzPct val="100000"/>
              <a:buFont typeface="Calibri" panose="020F0502020204030204" pitchFamily="34" charset="0"/>
              <a:buChar char="»"/>
              <a:defRPr sz="2400" kern="1200" spc="-50" baseline="0">
                <a:solidFill>
                  <a:schemeClr val="tx1">
                    <a:lumMod val="75000"/>
                    <a:lumOff val="25000"/>
                  </a:schemeClr>
                </a:solidFill>
                <a:effectLst/>
                <a:latin typeface="+mn-lt"/>
                <a:ea typeface="+mn-ea"/>
                <a:cs typeface="+mn-cs"/>
              </a:defRPr>
            </a:lvl2pPr>
            <a:lvl3pPr marL="857207" indent="-171442" algn="l" defTabSz="342884" rtl="0" eaLnBrk="1" latinLnBrk="0" hangingPunct="1">
              <a:lnSpc>
                <a:spcPct val="85000"/>
              </a:lnSpc>
              <a:spcBef>
                <a:spcPts val="400"/>
              </a:spcBef>
              <a:spcAft>
                <a:spcPts val="800"/>
              </a:spcAft>
              <a:buClr>
                <a:schemeClr val="accent3"/>
              </a:buClr>
              <a:buSzPct val="100000"/>
              <a:buFont typeface="Wingdings 2" panose="05020102010507070707" pitchFamily="18" charset="2"/>
              <a:buChar char=""/>
              <a:defRPr sz="2000" kern="1200" spc="-50" baseline="0">
                <a:solidFill>
                  <a:schemeClr val="tx1">
                    <a:lumMod val="75000"/>
                    <a:lumOff val="25000"/>
                  </a:schemeClr>
                </a:solidFill>
                <a:effectLst/>
                <a:latin typeface="+mn-lt"/>
                <a:ea typeface="+mn-ea"/>
                <a:cs typeface="+mn-cs"/>
              </a:defRPr>
            </a:lvl3pPr>
            <a:lvl4pPr marL="1200090" indent="-171442" algn="l" defTabSz="342884" rtl="0" eaLnBrk="1" latinLnBrk="0" hangingPunct="1">
              <a:lnSpc>
                <a:spcPct val="85000"/>
              </a:lnSpc>
              <a:spcBef>
                <a:spcPts val="400"/>
              </a:spcBef>
              <a:spcAft>
                <a:spcPts val="800"/>
              </a:spcAft>
              <a:buClr>
                <a:schemeClr val="accent2"/>
              </a:buClr>
              <a:buSzPct val="100000"/>
              <a:buFont typeface="Calibri" panose="020F0502020204030204" pitchFamily="34" charset="0"/>
              <a:buChar char="»"/>
              <a:defRPr sz="1800" kern="1200" spc="-50" baseline="0">
                <a:solidFill>
                  <a:schemeClr val="tx1">
                    <a:lumMod val="75000"/>
                    <a:lumOff val="25000"/>
                  </a:schemeClr>
                </a:solidFill>
                <a:effectLst/>
                <a:latin typeface="+mn-lt"/>
                <a:ea typeface="+mn-ea"/>
                <a:cs typeface="+mn-cs"/>
              </a:defRPr>
            </a:lvl4pPr>
            <a:lvl5pPr marL="1542974" indent="-171442" algn="l" defTabSz="342884" rtl="0" eaLnBrk="1" latinLnBrk="0" hangingPunct="1">
              <a:lnSpc>
                <a:spcPct val="85000"/>
              </a:lnSpc>
              <a:spcBef>
                <a:spcPts val="400"/>
              </a:spcBef>
              <a:spcAft>
                <a:spcPts val="800"/>
              </a:spcAft>
              <a:buClr>
                <a:schemeClr val="accent6"/>
              </a:buClr>
              <a:buSzPct val="100000"/>
              <a:buFont typeface="Wingdings 2" panose="05020102010507070707" pitchFamily="18" charset="2"/>
              <a:buChar char=""/>
              <a:defRPr sz="1600" kern="1200" spc="-5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a:spcAft>
                <a:spcPts val="400"/>
              </a:spcAft>
              <a:buClr>
                <a:srgbClr val="0182A9"/>
              </a:buClr>
            </a:pPr>
            <a:r>
              <a:rPr lang="en-US" b="1">
                <a:solidFill>
                  <a:prstClr val="black">
                    <a:lumMod val="75000"/>
                    <a:lumOff val="25000"/>
                  </a:prstClr>
                </a:solidFill>
                <a:latin typeface="Calibri"/>
              </a:rPr>
              <a:t>Retrospective Episodes of Care for 17 </a:t>
            </a:r>
            <a:br>
              <a:rPr lang="en-US" b="1">
                <a:solidFill>
                  <a:prstClr val="black">
                    <a:lumMod val="75000"/>
                    <a:lumOff val="25000"/>
                  </a:prstClr>
                </a:solidFill>
                <a:latin typeface="Calibri"/>
              </a:rPr>
            </a:br>
            <a:r>
              <a:rPr lang="en-US" b="1">
                <a:solidFill>
                  <a:prstClr val="black">
                    <a:lumMod val="75000"/>
                    <a:lumOff val="25000"/>
                  </a:prstClr>
                </a:solidFill>
                <a:latin typeface="Calibri"/>
              </a:rPr>
              <a:t>conditions:</a:t>
            </a:r>
          </a:p>
          <a:p>
            <a:pPr lvl="1">
              <a:spcAft>
                <a:spcPts val="400"/>
              </a:spcAft>
              <a:buClr>
                <a:srgbClr val="CC592B"/>
              </a:buClr>
            </a:pPr>
            <a:r>
              <a:rPr lang="en-US">
                <a:solidFill>
                  <a:prstClr val="black">
                    <a:lumMod val="75000"/>
                    <a:lumOff val="25000"/>
                  </a:prstClr>
                </a:solidFill>
                <a:latin typeface="Calibri"/>
              </a:rPr>
              <a:t>Medicaid outcomes by episode bundle:</a:t>
            </a:r>
          </a:p>
          <a:p>
            <a:pPr lvl="2">
              <a:spcAft>
                <a:spcPts val="400"/>
              </a:spcAft>
              <a:buClr>
                <a:srgbClr val="49A799"/>
              </a:buClr>
            </a:pPr>
            <a:r>
              <a:rPr lang="en-US" b="1">
                <a:solidFill>
                  <a:prstClr val="black">
                    <a:lumMod val="75000"/>
                    <a:lumOff val="25000"/>
                  </a:prstClr>
                </a:solidFill>
                <a:latin typeface="Calibri"/>
              </a:rPr>
              <a:t>Knee/hip replacement: </a:t>
            </a:r>
            <a:r>
              <a:rPr lang="en-US">
                <a:solidFill>
                  <a:prstClr val="black">
                    <a:lumMod val="75000"/>
                    <a:lumOff val="25000"/>
                  </a:prstClr>
                </a:solidFill>
                <a:latin typeface="Calibri"/>
              </a:rPr>
              <a:t>Average episode cost fell 4% </a:t>
            </a:r>
          </a:p>
          <a:p>
            <a:pPr lvl="2">
              <a:spcAft>
                <a:spcPts val="400"/>
              </a:spcAft>
              <a:buClr>
                <a:srgbClr val="49A799"/>
              </a:buClr>
            </a:pPr>
            <a:r>
              <a:rPr lang="en-US" b="1">
                <a:solidFill>
                  <a:prstClr val="black">
                    <a:lumMod val="75000"/>
                    <a:lumOff val="25000"/>
                  </a:prstClr>
                </a:solidFill>
                <a:latin typeface="Calibri"/>
              </a:rPr>
              <a:t>Chronic obstructive pulmonary disease (COPD): </a:t>
            </a:r>
            <a:r>
              <a:rPr lang="en-US">
                <a:solidFill>
                  <a:prstClr val="black">
                    <a:lumMod val="75000"/>
                    <a:lumOff val="25000"/>
                  </a:prstClr>
                </a:solidFill>
                <a:latin typeface="Calibri"/>
              </a:rPr>
              <a:t>Average episode cost fell 8% </a:t>
            </a:r>
          </a:p>
          <a:p>
            <a:pPr lvl="2">
              <a:spcAft>
                <a:spcPts val="400"/>
              </a:spcAft>
              <a:buClr>
                <a:srgbClr val="49A799"/>
              </a:buClr>
            </a:pPr>
            <a:r>
              <a:rPr lang="en-US" b="1">
                <a:solidFill>
                  <a:prstClr val="black">
                    <a:lumMod val="75000"/>
                    <a:lumOff val="25000"/>
                  </a:prstClr>
                </a:solidFill>
                <a:latin typeface="Calibri"/>
              </a:rPr>
              <a:t>Perinatal: </a:t>
            </a:r>
            <a:r>
              <a:rPr lang="en-US">
                <a:solidFill>
                  <a:prstClr val="black">
                    <a:lumMod val="75000"/>
                    <a:lumOff val="25000"/>
                  </a:prstClr>
                </a:solidFill>
                <a:latin typeface="Calibri"/>
              </a:rPr>
              <a:t>C-section rate reduced by 7 percentage points </a:t>
            </a:r>
          </a:p>
          <a:p>
            <a:pPr lvl="2">
              <a:spcAft>
                <a:spcPts val="400"/>
              </a:spcAft>
              <a:buClr>
                <a:srgbClr val="49A799"/>
              </a:buClr>
            </a:pPr>
            <a:r>
              <a:rPr lang="en-US" b="1">
                <a:solidFill>
                  <a:prstClr val="black">
                    <a:lumMod val="75000"/>
                    <a:lumOff val="25000"/>
                  </a:prstClr>
                </a:solidFill>
                <a:latin typeface="Calibri"/>
              </a:rPr>
              <a:t>Asthma</a:t>
            </a:r>
            <a:r>
              <a:rPr lang="en-US">
                <a:solidFill>
                  <a:prstClr val="black">
                    <a:lumMod val="75000"/>
                    <a:lumOff val="25000"/>
                  </a:prstClr>
                </a:solidFill>
                <a:latin typeface="Calibri"/>
              </a:rPr>
              <a:t>: Number of providers in ‘unacceptable’ cost category reduced from 17 to 6 </a:t>
            </a:r>
          </a:p>
          <a:p>
            <a:pPr lvl="2">
              <a:spcAft>
                <a:spcPts val="400"/>
              </a:spcAft>
              <a:buClr>
                <a:srgbClr val="49A799"/>
              </a:buClr>
            </a:pPr>
            <a:r>
              <a:rPr lang="en-US">
                <a:solidFill>
                  <a:prstClr val="black">
                    <a:lumMod val="75000"/>
                    <a:lumOff val="25000"/>
                  </a:prstClr>
                </a:solidFill>
                <a:latin typeface="Calibri"/>
              </a:rPr>
              <a:t>Increased follow-up visit rates, some quality improvements</a:t>
            </a:r>
          </a:p>
          <a:p>
            <a:pPr lvl="1">
              <a:spcAft>
                <a:spcPts val="400"/>
              </a:spcAft>
              <a:buClr>
                <a:srgbClr val="CC592B"/>
              </a:buClr>
            </a:pPr>
            <a:r>
              <a:rPr lang="en-US" b="1">
                <a:solidFill>
                  <a:prstClr val="black">
                    <a:lumMod val="75000"/>
                    <a:lumOff val="25000"/>
                  </a:prstClr>
                </a:solidFill>
                <a:latin typeface="Calibri"/>
              </a:rPr>
              <a:t>Journal of Health Economics </a:t>
            </a:r>
            <a:r>
              <a:rPr lang="en-US">
                <a:solidFill>
                  <a:prstClr val="black">
                    <a:lumMod val="75000"/>
                    <a:lumOff val="25000"/>
                  </a:prstClr>
                </a:solidFill>
                <a:latin typeface="Calibri"/>
              </a:rPr>
              <a:t>2018 study* on perinatal episode (across payers, not just Medicaid) </a:t>
            </a:r>
          </a:p>
          <a:p>
            <a:pPr lvl="2">
              <a:spcAft>
                <a:spcPts val="400"/>
              </a:spcAft>
              <a:buClr>
                <a:srgbClr val="49A799"/>
              </a:buClr>
            </a:pPr>
            <a:r>
              <a:rPr lang="en-US">
                <a:solidFill>
                  <a:prstClr val="black">
                    <a:lumMod val="75000"/>
                    <a:lumOff val="25000"/>
                  </a:prstClr>
                </a:solidFill>
                <a:latin typeface="Calibri"/>
              </a:rPr>
              <a:t>Spending per episode decreased 3.8%</a:t>
            </a:r>
          </a:p>
          <a:p>
            <a:pPr lvl="2">
              <a:spcAft>
                <a:spcPts val="400"/>
              </a:spcAft>
              <a:buClr>
                <a:srgbClr val="49A799"/>
              </a:buClr>
            </a:pPr>
            <a:r>
              <a:rPr lang="en-US">
                <a:solidFill>
                  <a:prstClr val="black">
                    <a:lumMod val="75000"/>
                    <a:lumOff val="25000"/>
                  </a:prstClr>
                </a:solidFill>
                <a:latin typeface="Calibri"/>
              </a:rPr>
              <a:t> 80% of savings due to changes in inpatient care price, rather than quantity </a:t>
            </a:r>
          </a:p>
          <a:p>
            <a:pPr lvl="2">
              <a:spcAft>
                <a:spcPts val="400"/>
              </a:spcAft>
              <a:buClr>
                <a:srgbClr val="49A799"/>
              </a:buClr>
            </a:pPr>
            <a:r>
              <a:rPr lang="en-US">
                <a:solidFill>
                  <a:prstClr val="black">
                    <a:lumMod val="75000"/>
                    <a:lumOff val="25000"/>
                  </a:prstClr>
                </a:solidFill>
                <a:latin typeface="Calibri"/>
              </a:rPr>
              <a:t>Reductions in C-section rates and inpatient stays not statistically significant</a:t>
            </a:r>
          </a:p>
          <a:p>
            <a:pPr lvl="2">
              <a:spcAft>
                <a:spcPts val="400"/>
              </a:spcAft>
              <a:buClr>
                <a:srgbClr val="49A799"/>
              </a:buClr>
            </a:pPr>
            <a:endParaRPr lang="en-US" sz="1600">
              <a:solidFill>
                <a:prstClr val="black">
                  <a:lumMod val="75000"/>
                  <a:lumOff val="25000"/>
                </a:prstClr>
              </a:solidFill>
              <a:latin typeface="Calibri"/>
            </a:endParaRPr>
          </a:p>
          <a:p>
            <a:pPr lvl="1">
              <a:spcAft>
                <a:spcPts val="1200"/>
              </a:spcAft>
              <a:buClr>
                <a:srgbClr val="CC592B"/>
              </a:buClr>
            </a:pPr>
            <a:endParaRPr lang="en-US" sz="2000">
              <a:solidFill>
                <a:prstClr val="black">
                  <a:lumMod val="75000"/>
                  <a:lumOff val="25000"/>
                </a:prstClr>
              </a:solidFill>
              <a:latin typeface="Calibri"/>
            </a:endParaRPr>
          </a:p>
        </p:txBody>
      </p:sp>
      <p:sp>
        <p:nvSpPr>
          <p:cNvPr id="10" name="Title 1"/>
          <p:cNvSpPr>
            <a:spLocks noGrp="1"/>
          </p:cNvSpPr>
          <p:nvPr>
            <p:ph type="title"/>
          </p:nvPr>
        </p:nvSpPr>
        <p:spPr>
          <a:xfrm>
            <a:off x="451515" y="321314"/>
            <a:ext cx="8466730" cy="1010653"/>
          </a:xfrm>
        </p:spPr>
        <p:txBody>
          <a:bodyPr/>
          <a:lstStyle/>
          <a:p>
            <a:r>
              <a:rPr lang="en-US">
                <a:effectLst/>
              </a:rPr>
              <a:t>Bundled Payments: Arkansas </a:t>
            </a:r>
          </a:p>
        </p:txBody>
      </p:sp>
      <p:grpSp>
        <p:nvGrpSpPr>
          <p:cNvPr id="11" name="Group 10"/>
          <p:cNvGrpSpPr>
            <a:grpSpLocks noChangeAspect="1"/>
          </p:cNvGrpSpPr>
          <p:nvPr/>
        </p:nvGrpSpPr>
        <p:grpSpPr>
          <a:xfrm>
            <a:off x="9683085" y="321314"/>
            <a:ext cx="2057400" cy="2057400"/>
            <a:chOff x="-2007254" y="4154059"/>
            <a:chExt cx="1371600" cy="1371600"/>
          </a:xfrm>
        </p:grpSpPr>
        <p:sp>
          <p:nvSpPr>
            <p:cNvPr id="12" name="Text Box 4"/>
            <p:cNvSpPr txBox="1">
              <a:spLocks noChangeArrowheads="1"/>
            </p:cNvSpPr>
            <p:nvPr/>
          </p:nvSpPr>
          <p:spPr bwMode="auto">
            <a:xfrm>
              <a:off x="-2007254" y="4154059"/>
              <a:ext cx="1371600" cy="1371600"/>
            </a:xfrm>
            <a:prstGeom prst="ellipse">
              <a:avLst/>
            </a:prstGeom>
            <a:solidFill>
              <a:schemeClr val="accent6"/>
            </a:solidFill>
            <a:ln w="7620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13" name="Picture 6" descr="http://downloadicons.net/sites/default/files/a-bundle-of-money-icon-70387.png"/>
            <p:cNvPicPr>
              <a:picLocks noChangeAspect="1" noChangeArrowheads="1"/>
            </p:cNvPicPr>
            <p:nvPr/>
          </p:nvPicPr>
          <p:blipFill rotWithShape="1">
            <a:blip r:embed="rId3">
              <a:extLst>
                <a:ext uri="{28A0092B-C50C-407E-A947-70E740481C1C}">
                  <a14:useLocalDpi xmlns:a14="http://schemas.microsoft.com/office/drawing/2010/main" val="0"/>
                </a:ext>
              </a:extLst>
            </a:blip>
            <a:srcRect l="14878" t="28736" r="14549" b="28816"/>
            <a:stretch/>
          </p:blipFill>
          <p:spPr bwMode="auto">
            <a:xfrm>
              <a:off x="-1862493" y="4496820"/>
              <a:ext cx="1114444" cy="670312"/>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sp>
        <p:nvSpPr>
          <p:cNvPr id="2" name="Footer Placeholder 1"/>
          <p:cNvSpPr>
            <a:spLocks noGrp="1"/>
          </p:cNvSpPr>
          <p:nvPr>
            <p:ph type="ftr" sz="quarter" idx="11"/>
          </p:nvPr>
        </p:nvSpPr>
        <p:spPr>
          <a:xfrm>
            <a:off x="872790" y="6429690"/>
            <a:ext cx="5961148" cy="281605"/>
          </a:xfrm>
        </p:spPr>
        <p:txBody>
          <a:bodyPr/>
          <a:lstStyle/>
          <a:p>
            <a:pPr defTabSz="457200"/>
            <a:r>
              <a:rPr lang="en-US">
                <a:solidFill>
                  <a:prstClr val="black">
                    <a:lumMod val="85000"/>
                    <a:lumOff val="15000"/>
                  </a:prstClr>
                </a:solidFill>
                <a:latin typeface="Calibri"/>
              </a:rPr>
              <a:t>*Carroll, C. et al, “Effects of episode-based payment on health care spending and utilization: Evidence from perinatal care in Arkansas,” </a:t>
            </a:r>
            <a:r>
              <a:rPr lang="en-US" i="1">
                <a:solidFill>
                  <a:prstClr val="black">
                    <a:lumMod val="85000"/>
                    <a:lumOff val="15000"/>
                  </a:prstClr>
                </a:solidFill>
                <a:latin typeface="Calibri"/>
              </a:rPr>
              <a:t>Journal of Health Economics</a:t>
            </a:r>
            <a:r>
              <a:rPr lang="en-US">
                <a:solidFill>
                  <a:prstClr val="black">
                    <a:lumMod val="85000"/>
                    <a:lumOff val="15000"/>
                  </a:prstClr>
                </a:solidFill>
                <a:latin typeface="Calibri"/>
              </a:rPr>
              <a:t>, Vol. 61 (2018): 47-62, </a:t>
            </a:r>
            <a:r>
              <a:rPr lang="en-US">
                <a:solidFill>
                  <a:prstClr val="black">
                    <a:lumMod val="85000"/>
                    <a:lumOff val="15000"/>
                  </a:prstClr>
                </a:solidFill>
                <a:latin typeface="Calibri"/>
                <a:hlinkClick r:id="rId4"/>
              </a:rPr>
              <a:t>https://doi.org/10.1016/j.jhealeco.2018.06.010</a:t>
            </a:r>
            <a:r>
              <a:rPr lang="en-US">
                <a:solidFill>
                  <a:prstClr val="black">
                    <a:lumMod val="85000"/>
                    <a:lumOff val="15000"/>
                  </a:prstClr>
                </a:solidFill>
                <a:latin typeface="Calibri"/>
              </a:rPr>
              <a:t>. </a:t>
            </a:r>
          </a:p>
        </p:txBody>
      </p:sp>
    </p:spTree>
    <p:extLst>
      <p:ext uri="{BB962C8B-B14F-4D97-AF65-F5344CB8AC3E}">
        <p14:creationId xmlns:p14="http://schemas.microsoft.com/office/powerpoint/2010/main" val="8494616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18</a:t>
            </a:fld>
            <a:endParaRPr lang="en-US">
              <a:solidFill>
                <a:srgbClr val="0182A9"/>
              </a:solidFill>
              <a:latin typeface="Calibri"/>
            </a:endParaRPr>
          </a:p>
        </p:txBody>
      </p:sp>
      <p:sp>
        <p:nvSpPr>
          <p:cNvPr id="13" name="Title 1"/>
          <p:cNvSpPr>
            <a:spLocks noGrp="1"/>
          </p:cNvSpPr>
          <p:nvPr>
            <p:ph type="title"/>
          </p:nvPr>
        </p:nvSpPr>
        <p:spPr>
          <a:xfrm>
            <a:off x="315884" y="312822"/>
            <a:ext cx="11438312" cy="1010653"/>
          </a:xfrm>
        </p:spPr>
        <p:txBody>
          <a:bodyPr/>
          <a:lstStyle/>
          <a:p>
            <a:r>
              <a:rPr lang="en-US">
                <a:effectLst/>
              </a:rPr>
              <a:t>Shared Savings/Risk: Massachusetts</a:t>
            </a:r>
          </a:p>
        </p:txBody>
      </p:sp>
      <p:grpSp>
        <p:nvGrpSpPr>
          <p:cNvPr id="14" name="Group 13"/>
          <p:cNvGrpSpPr>
            <a:grpSpLocks noChangeAspect="1"/>
          </p:cNvGrpSpPr>
          <p:nvPr/>
        </p:nvGrpSpPr>
        <p:grpSpPr>
          <a:xfrm>
            <a:off x="9683085" y="312822"/>
            <a:ext cx="2057400" cy="2057400"/>
            <a:chOff x="2609022" y="4644828"/>
            <a:chExt cx="1371600" cy="1371600"/>
          </a:xfrm>
        </p:grpSpPr>
        <p:sp>
          <p:nvSpPr>
            <p:cNvPr id="15" name="Text Box 4"/>
            <p:cNvSpPr txBox="1">
              <a:spLocks noChangeArrowheads="1"/>
            </p:cNvSpPr>
            <p:nvPr/>
          </p:nvSpPr>
          <p:spPr bwMode="auto">
            <a:xfrm>
              <a:off x="2609022" y="4644828"/>
              <a:ext cx="1371600" cy="1371600"/>
            </a:xfrm>
            <a:prstGeom prst="ellipse">
              <a:avLst/>
            </a:prstGeom>
            <a:solidFill>
              <a:schemeClr val="accent1"/>
            </a:solidFill>
            <a:ln w="7620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16" name="Picture 10" descr="http://downloadicons.net/sites/default/files/balance-icon-634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317" y="4718849"/>
              <a:ext cx="1188720" cy="118872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7" name="Oval 16"/>
            <p:cNvSpPr/>
            <p:nvPr/>
          </p:nvSpPr>
          <p:spPr>
            <a:xfrm>
              <a:off x="2887044" y="5211277"/>
              <a:ext cx="260575" cy="2387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8" name="Oval 17"/>
            <p:cNvSpPr/>
            <p:nvPr/>
          </p:nvSpPr>
          <p:spPr>
            <a:xfrm>
              <a:off x="3481332" y="5211277"/>
              <a:ext cx="260575" cy="2387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9" name="Picture 2" descr="http://www.onetouchdiabetes.co.in/sites/default/files/onetouch/images/what-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37" r="34447"/>
            <a:stretch/>
          </p:blipFill>
          <p:spPr bwMode="auto">
            <a:xfrm>
              <a:off x="3551640" y="5137113"/>
              <a:ext cx="132923" cy="301752"/>
            </a:xfrm>
            <a:prstGeom prst="rect">
              <a:avLst/>
            </a:prstGeom>
            <a:noFill/>
            <a:effectLst>
              <a:outerShdw blurRad="38100" dist="1905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0" descr="http://www.globalmarinenet.com/wp-content/uploads/2015/06/retail-icons-01-resized-6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00" t="12534" r="28134" b="14733"/>
            <a:stretch/>
          </p:blipFill>
          <p:spPr bwMode="auto">
            <a:xfrm>
              <a:off x="2927626" y="5111943"/>
              <a:ext cx="179410" cy="297471"/>
            </a:xfrm>
            <a:prstGeom prst="rect">
              <a:avLst/>
            </a:prstGeom>
            <a:noFill/>
            <a:effectLst>
              <a:outerShdw blurRad="38100" dist="1905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sp>
        <p:nvSpPr>
          <p:cNvPr id="12" name="Content Placeholder 2"/>
          <p:cNvSpPr txBox="1">
            <a:spLocks/>
          </p:cNvSpPr>
          <p:nvPr/>
        </p:nvSpPr>
        <p:spPr>
          <a:xfrm>
            <a:off x="451515" y="1530319"/>
            <a:ext cx="8232581" cy="5121849"/>
          </a:xfrm>
          <a:prstGeom prst="rect">
            <a:avLst/>
          </a:prstGeom>
        </p:spPr>
        <p:txBody>
          <a:bodyPr/>
          <a:lstStyle>
            <a:lvl1pPr marL="257162" indent="-257162" algn="l" defTabSz="342884" rtl="0" eaLnBrk="1" latinLnBrk="0" hangingPunct="1">
              <a:lnSpc>
                <a:spcPct val="85000"/>
              </a:lnSpc>
              <a:spcBef>
                <a:spcPts val="400"/>
              </a:spcBef>
              <a:spcAft>
                <a:spcPts val="800"/>
              </a:spcAft>
              <a:buClr>
                <a:schemeClr val="accent1"/>
              </a:buClr>
              <a:buSzPct val="100000"/>
              <a:buFont typeface="Wingdings 2" panose="05020102010507070707" pitchFamily="18" charset="2"/>
              <a:buChar char=""/>
              <a:defRPr sz="2800" kern="1200" spc="-50" baseline="0">
                <a:solidFill>
                  <a:schemeClr val="tx1">
                    <a:lumMod val="75000"/>
                    <a:lumOff val="25000"/>
                  </a:schemeClr>
                </a:solidFill>
                <a:effectLst/>
                <a:latin typeface="+mn-lt"/>
                <a:ea typeface="+mn-ea"/>
                <a:cs typeface="+mn-cs"/>
              </a:defRPr>
            </a:lvl1pPr>
            <a:lvl2pPr marL="557185" indent="-214303" algn="l" defTabSz="342884" rtl="0" eaLnBrk="1" latinLnBrk="0" hangingPunct="1">
              <a:lnSpc>
                <a:spcPct val="85000"/>
              </a:lnSpc>
              <a:spcBef>
                <a:spcPts val="400"/>
              </a:spcBef>
              <a:spcAft>
                <a:spcPts val="800"/>
              </a:spcAft>
              <a:buClr>
                <a:schemeClr val="accent4"/>
              </a:buClr>
              <a:buSzPct val="100000"/>
              <a:buFont typeface="Calibri" panose="020F0502020204030204" pitchFamily="34" charset="0"/>
              <a:buChar char="»"/>
              <a:defRPr sz="2400" kern="1200" spc="-50" baseline="0">
                <a:solidFill>
                  <a:schemeClr val="tx1">
                    <a:lumMod val="75000"/>
                    <a:lumOff val="25000"/>
                  </a:schemeClr>
                </a:solidFill>
                <a:effectLst/>
                <a:latin typeface="+mn-lt"/>
                <a:ea typeface="+mn-ea"/>
                <a:cs typeface="+mn-cs"/>
              </a:defRPr>
            </a:lvl2pPr>
            <a:lvl3pPr marL="857207" indent="-171442" algn="l" defTabSz="342884" rtl="0" eaLnBrk="1" latinLnBrk="0" hangingPunct="1">
              <a:lnSpc>
                <a:spcPct val="85000"/>
              </a:lnSpc>
              <a:spcBef>
                <a:spcPts val="400"/>
              </a:spcBef>
              <a:spcAft>
                <a:spcPts val="800"/>
              </a:spcAft>
              <a:buClr>
                <a:schemeClr val="accent3"/>
              </a:buClr>
              <a:buSzPct val="100000"/>
              <a:buFont typeface="Wingdings 2" panose="05020102010507070707" pitchFamily="18" charset="2"/>
              <a:buChar char=""/>
              <a:defRPr sz="2000" kern="1200" spc="-50" baseline="0">
                <a:solidFill>
                  <a:schemeClr val="tx1">
                    <a:lumMod val="75000"/>
                    <a:lumOff val="25000"/>
                  </a:schemeClr>
                </a:solidFill>
                <a:effectLst/>
                <a:latin typeface="+mn-lt"/>
                <a:ea typeface="+mn-ea"/>
                <a:cs typeface="+mn-cs"/>
              </a:defRPr>
            </a:lvl3pPr>
            <a:lvl4pPr marL="1200090" indent="-171442" algn="l" defTabSz="342884" rtl="0" eaLnBrk="1" latinLnBrk="0" hangingPunct="1">
              <a:lnSpc>
                <a:spcPct val="85000"/>
              </a:lnSpc>
              <a:spcBef>
                <a:spcPts val="400"/>
              </a:spcBef>
              <a:spcAft>
                <a:spcPts val="800"/>
              </a:spcAft>
              <a:buClr>
                <a:schemeClr val="accent2"/>
              </a:buClr>
              <a:buSzPct val="100000"/>
              <a:buFont typeface="Calibri" panose="020F0502020204030204" pitchFamily="34" charset="0"/>
              <a:buChar char="»"/>
              <a:defRPr sz="1800" kern="1200" spc="-50" baseline="0">
                <a:solidFill>
                  <a:schemeClr val="tx1">
                    <a:lumMod val="75000"/>
                    <a:lumOff val="25000"/>
                  </a:schemeClr>
                </a:solidFill>
                <a:effectLst/>
                <a:latin typeface="+mn-lt"/>
                <a:ea typeface="+mn-ea"/>
                <a:cs typeface="+mn-cs"/>
              </a:defRPr>
            </a:lvl4pPr>
            <a:lvl5pPr marL="1542974" indent="-171442" algn="l" defTabSz="342884" rtl="0" eaLnBrk="1" latinLnBrk="0" hangingPunct="1">
              <a:lnSpc>
                <a:spcPct val="85000"/>
              </a:lnSpc>
              <a:spcBef>
                <a:spcPts val="400"/>
              </a:spcBef>
              <a:spcAft>
                <a:spcPts val="800"/>
              </a:spcAft>
              <a:buClr>
                <a:schemeClr val="accent6"/>
              </a:buClr>
              <a:buSzPct val="100000"/>
              <a:buFont typeface="Wingdings 2" panose="05020102010507070707" pitchFamily="18" charset="2"/>
              <a:buChar char=""/>
              <a:defRPr sz="1600" kern="1200" spc="-5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a:lnSpc>
                <a:spcPct val="100000"/>
              </a:lnSpc>
              <a:spcAft>
                <a:spcPts val="300"/>
              </a:spcAft>
              <a:buClr>
                <a:srgbClr val="0182A9"/>
              </a:buClr>
            </a:pPr>
            <a:r>
              <a:rPr lang="en-US" sz="2700" b="1" err="1">
                <a:solidFill>
                  <a:prstClr val="black">
                    <a:lumMod val="75000"/>
                    <a:lumOff val="25000"/>
                  </a:prstClr>
                </a:solidFill>
                <a:latin typeface="Calibri"/>
              </a:rPr>
              <a:t>MassHealth</a:t>
            </a:r>
            <a:r>
              <a:rPr lang="en-US" sz="2700" b="1">
                <a:solidFill>
                  <a:prstClr val="black">
                    <a:lumMod val="75000"/>
                    <a:lumOff val="25000"/>
                  </a:prstClr>
                </a:solidFill>
                <a:latin typeface="Calibri"/>
              </a:rPr>
              <a:t> Accountable Care Organizations</a:t>
            </a:r>
            <a:endParaRPr lang="en-US" sz="2700">
              <a:solidFill>
                <a:prstClr val="black">
                  <a:lumMod val="75000"/>
                  <a:lumOff val="25000"/>
                </a:prstClr>
              </a:solidFill>
              <a:latin typeface="Calibri"/>
            </a:endParaRPr>
          </a:p>
          <a:p>
            <a:pPr lvl="1">
              <a:lnSpc>
                <a:spcPct val="100000"/>
              </a:lnSpc>
              <a:spcAft>
                <a:spcPts val="300"/>
              </a:spcAft>
              <a:buClr>
                <a:srgbClr val="CC592B"/>
              </a:buClr>
            </a:pPr>
            <a:r>
              <a:rPr lang="en-US">
                <a:solidFill>
                  <a:prstClr val="black">
                    <a:lumMod val="75000"/>
                    <a:lumOff val="25000"/>
                  </a:prstClr>
                </a:solidFill>
                <a:latin typeface="Calibri"/>
              </a:rPr>
              <a:t>Participate in one of three Medicaid Models</a:t>
            </a:r>
          </a:p>
          <a:p>
            <a:pPr lvl="2">
              <a:lnSpc>
                <a:spcPct val="100000"/>
              </a:lnSpc>
              <a:spcAft>
                <a:spcPts val="300"/>
              </a:spcAft>
              <a:buClr>
                <a:srgbClr val="CC592B"/>
              </a:buClr>
            </a:pPr>
            <a:r>
              <a:rPr lang="en-US" b="1">
                <a:solidFill>
                  <a:prstClr val="black">
                    <a:lumMod val="75000"/>
                    <a:lumOff val="25000"/>
                  </a:prstClr>
                </a:solidFill>
                <a:latin typeface="Calibri"/>
              </a:rPr>
              <a:t>Primary Care ACO </a:t>
            </a:r>
            <a:r>
              <a:rPr lang="en-US">
                <a:solidFill>
                  <a:prstClr val="black">
                    <a:lumMod val="75000"/>
                    <a:lumOff val="25000"/>
                  </a:prstClr>
                </a:solidFill>
                <a:latin typeface="Calibri"/>
              </a:rPr>
              <a:t>(FFS, with shared savings/losses)</a:t>
            </a:r>
          </a:p>
          <a:p>
            <a:pPr lvl="2">
              <a:lnSpc>
                <a:spcPct val="100000"/>
              </a:lnSpc>
              <a:spcAft>
                <a:spcPts val="300"/>
              </a:spcAft>
              <a:buClr>
                <a:srgbClr val="CC592B"/>
              </a:buClr>
            </a:pPr>
            <a:r>
              <a:rPr lang="en-US" b="1">
                <a:solidFill>
                  <a:prstClr val="black">
                    <a:lumMod val="75000"/>
                    <a:lumOff val="25000"/>
                  </a:prstClr>
                </a:solidFill>
                <a:latin typeface="Calibri"/>
              </a:rPr>
              <a:t>MCO-Administered ACO </a:t>
            </a:r>
            <a:r>
              <a:rPr lang="en-US">
                <a:solidFill>
                  <a:prstClr val="black">
                    <a:lumMod val="75000"/>
                    <a:lumOff val="25000"/>
                  </a:prstClr>
                </a:solidFill>
                <a:latin typeface="Calibri"/>
              </a:rPr>
              <a:t>(FFS, with shared savings/losses)</a:t>
            </a:r>
            <a:r>
              <a:rPr lang="en-US" b="1">
                <a:solidFill>
                  <a:prstClr val="black">
                    <a:lumMod val="75000"/>
                    <a:lumOff val="25000"/>
                  </a:prstClr>
                </a:solidFill>
                <a:latin typeface="Calibri"/>
              </a:rPr>
              <a:t> </a:t>
            </a:r>
          </a:p>
          <a:p>
            <a:pPr lvl="2">
              <a:lnSpc>
                <a:spcPct val="100000"/>
              </a:lnSpc>
              <a:spcAft>
                <a:spcPts val="300"/>
              </a:spcAft>
              <a:buClr>
                <a:srgbClr val="CC592B"/>
              </a:buClr>
            </a:pPr>
            <a:r>
              <a:rPr lang="en-US" b="1">
                <a:solidFill>
                  <a:prstClr val="black">
                    <a:lumMod val="75000"/>
                    <a:lumOff val="25000"/>
                  </a:prstClr>
                </a:solidFill>
                <a:latin typeface="Calibri"/>
              </a:rPr>
              <a:t>Partnership Plan </a:t>
            </a:r>
            <a:r>
              <a:rPr lang="en-US">
                <a:solidFill>
                  <a:prstClr val="black">
                    <a:lumMod val="75000"/>
                    <a:lumOff val="25000"/>
                  </a:prstClr>
                </a:solidFill>
                <a:latin typeface="Calibri"/>
              </a:rPr>
              <a:t>(PMPM)</a:t>
            </a:r>
          </a:p>
          <a:p>
            <a:pPr lvl="1">
              <a:lnSpc>
                <a:spcPct val="100000"/>
              </a:lnSpc>
              <a:spcAft>
                <a:spcPts val="300"/>
              </a:spcAft>
              <a:buClr>
                <a:srgbClr val="CC592B"/>
              </a:buClr>
            </a:pPr>
            <a:r>
              <a:rPr lang="en-US">
                <a:solidFill>
                  <a:prstClr val="black">
                    <a:lumMod val="75000"/>
                    <a:lumOff val="25000"/>
                  </a:prstClr>
                </a:solidFill>
                <a:latin typeface="Calibri"/>
              </a:rPr>
              <a:t>Payment dependent on:</a:t>
            </a:r>
          </a:p>
          <a:p>
            <a:pPr lvl="2">
              <a:lnSpc>
                <a:spcPct val="100000"/>
              </a:lnSpc>
              <a:spcAft>
                <a:spcPts val="300"/>
              </a:spcAft>
              <a:buClr>
                <a:srgbClr val="CC592B"/>
              </a:buClr>
            </a:pPr>
            <a:r>
              <a:rPr lang="en-US">
                <a:solidFill>
                  <a:prstClr val="black">
                    <a:lumMod val="75000"/>
                    <a:lumOff val="25000"/>
                  </a:prstClr>
                </a:solidFill>
                <a:latin typeface="Calibri"/>
              </a:rPr>
              <a:t>Cost performance: Risk-adjusted Total Cost of Care Benchmark</a:t>
            </a:r>
          </a:p>
          <a:p>
            <a:pPr lvl="2">
              <a:lnSpc>
                <a:spcPct val="100000"/>
              </a:lnSpc>
              <a:spcAft>
                <a:spcPts val="300"/>
              </a:spcAft>
              <a:buClr>
                <a:srgbClr val="CC592B"/>
              </a:buClr>
            </a:pPr>
            <a:r>
              <a:rPr lang="en-US">
                <a:solidFill>
                  <a:prstClr val="black">
                    <a:lumMod val="75000"/>
                    <a:lumOff val="25000"/>
                  </a:prstClr>
                </a:solidFill>
                <a:latin typeface="Calibri"/>
              </a:rPr>
              <a:t>Quality performance: ACO Quality Measure Slate</a:t>
            </a:r>
          </a:p>
          <a:p>
            <a:pPr lvl="1">
              <a:lnSpc>
                <a:spcPct val="100000"/>
              </a:lnSpc>
              <a:spcAft>
                <a:spcPts val="300"/>
              </a:spcAft>
              <a:buClr>
                <a:srgbClr val="CC592B"/>
              </a:buClr>
            </a:pPr>
            <a:r>
              <a:rPr lang="en-US">
                <a:solidFill>
                  <a:prstClr val="black">
                    <a:lumMod val="75000"/>
                    <a:lumOff val="25000"/>
                  </a:prstClr>
                </a:solidFill>
                <a:latin typeface="Calibri"/>
              </a:rPr>
              <a:t>Collaborate with “Community Partners” (Behavioral Health &amp; Long Term Services and Supports)</a:t>
            </a:r>
          </a:p>
          <a:p>
            <a:pPr lvl="1">
              <a:lnSpc>
                <a:spcPct val="100000"/>
              </a:lnSpc>
              <a:spcAft>
                <a:spcPts val="300"/>
              </a:spcAft>
              <a:buClr>
                <a:srgbClr val="CC592B"/>
              </a:buClr>
            </a:pPr>
            <a:r>
              <a:rPr lang="en-US">
                <a:solidFill>
                  <a:prstClr val="black">
                    <a:lumMod val="75000"/>
                    <a:lumOff val="25000"/>
                  </a:prstClr>
                </a:solidFill>
                <a:latin typeface="Calibri"/>
              </a:rPr>
              <a:t>Will provide “flexible services” to address social needs</a:t>
            </a:r>
          </a:p>
        </p:txBody>
      </p:sp>
      <p:sp>
        <p:nvSpPr>
          <p:cNvPr id="21" name="Footer Placeholder 29"/>
          <p:cNvSpPr>
            <a:spLocks noGrp="1"/>
          </p:cNvSpPr>
          <p:nvPr>
            <p:ph type="ftr" sz="quarter" idx="11"/>
          </p:nvPr>
        </p:nvSpPr>
        <p:spPr>
          <a:xfrm>
            <a:off x="872789" y="6441522"/>
            <a:ext cx="6843464" cy="210646"/>
          </a:xfrm>
        </p:spPr>
        <p:txBody>
          <a:bodyPr/>
          <a:lstStyle/>
          <a:p>
            <a:pPr defTabSz="457200"/>
            <a:r>
              <a:rPr lang="en-US" sz="1000">
                <a:solidFill>
                  <a:prstClr val="black">
                    <a:lumMod val="85000"/>
                    <a:lumOff val="15000"/>
                  </a:prstClr>
                </a:solidFill>
                <a:latin typeface="Calibri"/>
              </a:rPr>
              <a:t>Source: </a:t>
            </a:r>
            <a:r>
              <a:rPr lang="en-US" sz="1000" i="1">
                <a:solidFill>
                  <a:prstClr val="black">
                    <a:lumMod val="85000"/>
                    <a:lumOff val="15000"/>
                  </a:prstClr>
                </a:solidFill>
                <a:latin typeface="Calibri"/>
              </a:rPr>
              <a:t>What to Know About ACOs</a:t>
            </a:r>
            <a:r>
              <a:rPr lang="en-US" sz="1000">
                <a:solidFill>
                  <a:prstClr val="black">
                    <a:lumMod val="85000"/>
                    <a:lumOff val="15000"/>
                  </a:prstClr>
                </a:solidFill>
                <a:latin typeface="Calibri"/>
              </a:rPr>
              <a:t>, </a:t>
            </a:r>
            <a:r>
              <a:rPr lang="en-US" sz="1000">
                <a:solidFill>
                  <a:prstClr val="black">
                    <a:lumMod val="85000"/>
                    <a:lumOff val="15000"/>
                  </a:prstClr>
                </a:solidFill>
                <a:latin typeface="Calibri"/>
                <a:hlinkClick r:id="rId6"/>
              </a:rPr>
              <a:t>https://bluecrossmafoundation.org/sites/default/files/download/publication/ACO_Primer_July2018_Final.pdf</a:t>
            </a:r>
            <a:endParaRPr lang="en-US" sz="1000">
              <a:solidFill>
                <a:prstClr val="black">
                  <a:lumMod val="85000"/>
                  <a:lumOff val="15000"/>
                </a:prstClr>
              </a:solidFill>
              <a:latin typeface="Calibri"/>
            </a:endParaRPr>
          </a:p>
        </p:txBody>
      </p:sp>
    </p:spTree>
    <p:extLst>
      <p:ext uri="{BB962C8B-B14F-4D97-AF65-F5344CB8AC3E}">
        <p14:creationId xmlns:p14="http://schemas.microsoft.com/office/powerpoint/2010/main" val="17181897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517" y="1636295"/>
            <a:ext cx="9517030" cy="4618681"/>
          </a:xfrm>
        </p:spPr>
        <p:txBody>
          <a:bodyPr/>
          <a:lstStyle/>
          <a:p>
            <a:r>
              <a:rPr lang="en-US"/>
              <a:t>In 2014, implemented per member per month </a:t>
            </a:r>
            <a:br>
              <a:rPr lang="en-US"/>
            </a:br>
            <a:r>
              <a:rPr lang="en-US"/>
              <a:t>global budgets for hospitals across Medicaid, Medicare, and commercial payers</a:t>
            </a:r>
          </a:p>
          <a:p>
            <a:endParaRPr lang="en-US"/>
          </a:p>
        </p:txBody>
      </p:sp>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19</a:t>
            </a:fld>
            <a:endParaRPr lang="en-US">
              <a:solidFill>
                <a:srgbClr val="0182A9"/>
              </a:solidFill>
              <a:latin typeface="Calibri"/>
            </a:endParaRPr>
          </a:p>
        </p:txBody>
      </p:sp>
      <p:sp>
        <p:nvSpPr>
          <p:cNvPr id="5" name="Title 1"/>
          <p:cNvSpPr>
            <a:spLocks noGrp="1"/>
          </p:cNvSpPr>
          <p:nvPr>
            <p:ph type="title"/>
          </p:nvPr>
        </p:nvSpPr>
        <p:spPr>
          <a:xfrm>
            <a:off x="451515" y="312821"/>
            <a:ext cx="12300208" cy="1010653"/>
          </a:xfrm>
        </p:spPr>
        <p:txBody>
          <a:bodyPr/>
          <a:lstStyle/>
          <a:p>
            <a:r>
              <a:rPr lang="en-US">
                <a:effectLst/>
              </a:rPr>
              <a:t>All Payer Global Budget for Hospitals: </a:t>
            </a:r>
            <a:br>
              <a:rPr lang="en-US">
                <a:effectLst/>
              </a:rPr>
            </a:br>
            <a:r>
              <a:rPr lang="en-US">
                <a:effectLst/>
              </a:rPr>
              <a:t>Maryland</a:t>
            </a:r>
          </a:p>
        </p:txBody>
      </p:sp>
      <p:graphicFrame>
        <p:nvGraphicFramePr>
          <p:cNvPr id="2" name="Table 1"/>
          <p:cNvGraphicFramePr>
            <a:graphicFrameLocks noGrp="1"/>
          </p:cNvGraphicFramePr>
          <p:nvPr>
            <p:extLst>
              <p:ext uri="{D42A27DB-BD31-4B8C-83A1-F6EECF244321}">
                <p14:modId xmlns:p14="http://schemas.microsoft.com/office/powerpoint/2010/main" val="1032217988"/>
              </p:ext>
            </p:extLst>
          </p:nvPr>
        </p:nvGraphicFramePr>
        <p:xfrm>
          <a:off x="2043045" y="2887622"/>
          <a:ext cx="8105909" cy="3230880"/>
        </p:xfrm>
        <a:graphic>
          <a:graphicData uri="http://schemas.openxmlformats.org/drawingml/2006/table">
            <a:tbl>
              <a:tblPr firstRow="1" bandRow="1">
                <a:tableStyleId>{5C22544A-7EE6-4342-B048-85BDC9FD1C3A}</a:tableStyleId>
              </a:tblPr>
              <a:tblGrid>
                <a:gridCol w="4076256">
                  <a:extLst>
                    <a:ext uri="{9D8B030D-6E8A-4147-A177-3AD203B41FA5}">
                      <a16:colId xmlns:a16="http://schemas.microsoft.com/office/drawing/2014/main" val="20000"/>
                    </a:ext>
                  </a:extLst>
                </a:gridCol>
                <a:gridCol w="4029653">
                  <a:extLst>
                    <a:ext uri="{9D8B030D-6E8A-4147-A177-3AD203B41FA5}">
                      <a16:colId xmlns:a16="http://schemas.microsoft.com/office/drawing/2014/main" val="20001"/>
                    </a:ext>
                  </a:extLst>
                </a:gridCol>
              </a:tblGrid>
              <a:tr h="0">
                <a:tc>
                  <a:txBody>
                    <a:bodyPr/>
                    <a:lstStyle/>
                    <a:p>
                      <a:pPr algn="l"/>
                      <a:r>
                        <a:rPr lang="en-US" sz="2000"/>
                        <a:t>CMMI agreement requirements:</a:t>
                      </a:r>
                    </a:p>
                  </a:txBody>
                  <a:tcPr/>
                </a:tc>
                <a:tc>
                  <a:txBody>
                    <a:bodyPr/>
                    <a:lstStyle/>
                    <a:p>
                      <a:pPr algn="l"/>
                      <a:r>
                        <a:rPr lang="en-US" sz="2000"/>
                        <a:t>Results:</a:t>
                      </a:r>
                    </a:p>
                  </a:txBody>
                  <a:tcPr/>
                </a:tc>
                <a:extLst>
                  <a:ext uri="{0D108BD9-81ED-4DB2-BD59-A6C34878D82A}">
                    <a16:rowId xmlns:a16="http://schemas.microsoft.com/office/drawing/2014/main" val="10000"/>
                  </a:ext>
                </a:extLst>
              </a:tr>
              <a:tr h="509978">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Hospital spending growth below 3.58% per year</a:t>
                      </a:r>
                    </a:p>
                  </a:txBody>
                  <a:tcPr/>
                </a:tc>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Average annual hospital spending growth 1.53% per year</a:t>
                      </a:r>
                    </a:p>
                  </a:txBody>
                  <a:tcPr/>
                </a:tc>
                <a:extLst>
                  <a:ext uri="{0D108BD9-81ED-4DB2-BD59-A6C34878D82A}">
                    <a16:rowId xmlns:a16="http://schemas.microsoft.com/office/drawing/2014/main" val="10001"/>
                  </a:ext>
                </a:extLst>
              </a:tr>
              <a:tr h="509978">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$330M Medicare savings over 5 years</a:t>
                      </a:r>
                    </a:p>
                  </a:txBody>
                  <a:tcPr/>
                </a:tc>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$586M in Medicare savings in first 3 years </a:t>
                      </a:r>
                    </a:p>
                  </a:txBody>
                  <a:tcPr/>
                </a:tc>
                <a:extLst>
                  <a:ext uri="{0D108BD9-81ED-4DB2-BD59-A6C34878D82A}">
                    <a16:rowId xmlns:a16="http://schemas.microsoft.com/office/drawing/2014/main" val="10002"/>
                  </a:ext>
                </a:extLst>
              </a:tr>
              <a:tr h="724706">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Reduce Medicare 30-day readmission rate to at or below national average over 5 years</a:t>
                      </a:r>
                    </a:p>
                  </a:txBody>
                  <a:tcPr/>
                </a:tc>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No statistically significant change in readmission rate in first 3 years, vs. comparison group</a:t>
                      </a:r>
                    </a:p>
                  </a:txBody>
                  <a:tcPr/>
                </a:tc>
                <a:extLst>
                  <a:ext uri="{0D108BD9-81ED-4DB2-BD59-A6C34878D82A}">
                    <a16:rowId xmlns:a16="http://schemas.microsoft.com/office/drawing/2014/main" val="10003"/>
                  </a:ext>
                </a:extLst>
              </a:tr>
              <a:tr h="509978">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Reduce rate of hospital-acquired conditions by 30%</a:t>
                      </a:r>
                    </a:p>
                  </a:txBody>
                  <a:tcPr/>
                </a:tc>
                <a:tc>
                  <a:txBody>
                    <a:bodyPr/>
                    <a:lstStyle/>
                    <a:p>
                      <a:pPr marL="285750" marR="0" lvl="0" indent="-285750" algn="l" defTabSz="3428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Hospital-acquired conditions reduced by 44% through 2016</a:t>
                      </a:r>
                    </a:p>
                  </a:txBody>
                  <a:tcPr/>
                </a:tc>
                <a:extLst>
                  <a:ext uri="{0D108BD9-81ED-4DB2-BD59-A6C34878D82A}">
                    <a16:rowId xmlns:a16="http://schemas.microsoft.com/office/drawing/2014/main" val="10004"/>
                  </a:ext>
                </a:extLst>
              </a:tr>
            </a:tbl>
          </a:graphicData>
        </a:graphic>
      </p:graphicFrame>
      <p:grpSp>
        <p:nvGrpSpPr>
          <p:cNvPr id="6" name="Group 5"/>
          <p:cNvGrpSpPr>
            <a:grpSpLocks noChangeAspect="1"/>
          </p:cNvGrpSpPr>
          <p:nvPr/>
        </p:nvGrpSpPr>
        <p:grpSpPr>
          <a:xfrm>
            <a:off x="9897198" y="312822"/>
            <a:ext cx="1843286" cy="1843286"/>
            <a:chOff x="-3130550" y="5857825"/>
            <a:chExt cx="1371600" cy="1371600"/>
          </a:xfrm>
        </p:grpSpPr>
        <p:sp>
          <p:nvSpPr>
            <p:cNvPr id="7" name="Text Box 4"/>
            <p:cNvSpPr txBox="1">
              <a:spLocks noChangeArrowheads="1"/>
            </p:cNvSpPr>
            <p:nvPr/>
          </p:nvSpPr>
          <p:spPr bwMode="auto">
            <a:xfrm>
              <a:off x="-3130550" y="5857825"/>
              <a:ext cx="1371600" cy="1371600"/>
            </a:xfrm>
            <a:prstGeom prst="ellipse">
              <a:avLst/>
            </a:prstGeom>
            <a:solidFill>
              <a:schemeClr val="accent4"/>
            </a:solidFill>
            <a:ln w="7620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8" name="Picture 7" descr="https://cdn0.iconfinder.com/data/icons/economy/450/world-economy-512.png"/>
            <p:cNvPicPr>
              <a:picLocks noChangeAspect="1" noChangeArrowheads="1"/>
            </p:cNvPicPr>
            <p:nvPr/>
          </p:nvPicPr>
          <p:blipFill>
            <a:blip r:embed="rId3" cstate="print">
              <a:clrChange>
                <a:clrFrom>
                  <a:srgbClr val="0E0E0E">
                    <a:alpha val="5490"/>
                  </a:srgbClr>
                </a:clrFrom>
                <a:clrTo>
                  <a:srgbClr val="0E0E0E">
                    <a:alpha val="0"/>
                  </a:srgbClr>
                </a:clrTo>
              </a:clrChange>
              <a:extLst>
                <a:ext uri="{28A0092B-C50C-407E-A947-70E740481C1C}">
                  <a14:useLocalDpi xmlns:a14="http://schemas.microsoft.com/office/drawing/2010/main" val="0"/>
                </a:ext>
              </a:extLst>
            </a:blip>
            <a:srcRect/>
            <a:stretch>
              <a:fillRect/>
            </a:stretch>
          </p:blipFill>
          <p:spPr bwMode="auto">
            <a:xfrm>
              <a:off x="-2921654" y="6086425"/>
              <a:ext cx="914400" cy="91440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sp>
        <p:nvSpPr>
          <p:cNvPr id="9" name="Footer Placeholder 2"/>
          <p:cNvSpPr txBox="1">
            <a:spLocks/>
          </p:cNvSpPr>
          <p:nvPr/>
        </p:nvSpPr>
        <p:spPr>
          <a:xfrm>
            <a:off x="872789" y="6346169"/>
            <a:ext cx="6470100" cy="365125"/>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black">
                    <a:lumMod val="85000"/>
                    <a:lumOff val="15000"/>
                  </a:prstClr>
                </a:solidFill>
                <a:latin typeface="Calibri"/>
              </a:rPr>
              <a:t>MD Dept. of Health All-Payer Hospital Model Results Performance Year 3, March 2018: </a:t>
            </a:r>
            <a:r>
              <a:rPr lang="en-US">
                <a:solidFill>
                  <a:prstClr val="black">
                    <a:lumMod val="85000"/>
                    <a:lumOff val="15000"/>
                  </a:prstClr>
                </a:solidFill>
                <a:latin typeface="Calibri"/>
                <a:hlinkClick r:id="rId4"/>
              </a:rPr>
              <a:t>http://www.hscrc.state.md.us/Documents/Modernization/Maryland%20APM%20Performance%20Report%20-CY2016_3_9_18.pdf</a:t>
            </a:r>
            <a:r>
              <a:rPr lang="en-US">
                <a:solidFill>
                  <a:prstClr val="black">
                    <a:lumMod val="85000"/>
                    <a:lumOff val="15000"/>
                  </a:prstClr>
                </a:solidFill>
                <a:latin typeface="Calibri"/>
              </a:rPr>
              <a:t>    </a:t>
            </a:r>
          </a:p>
        </p:txBody>
      </p:sp>
    </p:spTree>
    <p:extLst>
      <p:ext uri="{BB962C8B-B14F-4D97-AF65-F5344CB8AC3E}">
        <p14:creationId xmlns:p14="http://schemas.microsoft.com/office/powerpoint/2010/main" val="18919135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A6C881-70E6-4B79-BA53-C5BAFC738803}"/>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5" name="Title 1">
            <a:extLst>
              <a:ext uri="{FF2B5EF4-FFF2-40B4-BE49-F238E27FC236}">
                <a16:creationId xmlns:a16="http://schemas.microsoft.com/office/drawing/2014/main" id="{802DB305-64A4-4FF1-99ED-90E6D5A5DBBF}"/>
              </a:ext>
            </a:extLst>
          </p:cNvPr>
          <p:cNvSpPr>
            <a:spLocks noGrp="1"/>
          </p:cNvSpPr>
          <p:nvPr>
            <p:ph type="title"/>
          </p:nvPr>
        </p:nvSpPr>
        <p:spPr>
          <a:xfrm>
            <a:off x="223707" y="134112"/>
            <a:ext cx="11766956" cy="743712"/>
          </a:xfrm>
        </p:spPr>
        <p:txBody>
          <a:bodyPr/>
          <a:lstStyle/>
          <a:p>
            <a:r>
              <a:rPr lang="en-US" altLang="en-US" b="1"/>
              <a:t>Logistics</a:t>
            </a:r>
            <a:br>
              <a:rPr lang="en-US" altLang="en-US" b="1"/>
            </a:br>
            <a:r>
              <a:rPr lang="en-US" altLang="en-US" sz="2000" i="1"/>
              <a:t>Presentation Slides and How to Participate in Today’s Session</a:t>
            </a:r>
            <a:endParaRPr lang="en-US" sz="2000"/>
          </a:p>
        </p:txBody>
      </p:sp>
      <p:sp>
        <p:nvSpPr>
          <p:cNvPr id="6" name="Content Placeholder 4">
            <a:extLst>
              <a:ext uri="{FF2B5EF4-FFF2-40B4-BE49-F238E27FC236}">
                <a16:creationId xmlns:a16="http://schemas.microsoft.com/office/drawing/2014/main" id="{4F77A5D4-9611-40BA-81D7-D3CB9CE705DE}"/>
              </a:ext>
            </a:extLst>
          </p:cNvPr>
          <p:cNvSpPr>
            <a:spLocks noGrp="1"/>
          </p:cNvSpPr>
          <p:nvPr>
            <p:ph idx="1"/>
          </p:nvPr>
        </p:nvSpPr>
        <p:spPr>
          <a:xfrm>
            <a:off x="103640" y="1354358"/>
            <a:ext cx="8547991" cy="4682026"/>
          </a:xfrm>
        </p:spPr>
        <p:txBody>
          <a:bodyPr/>
          <a:lstStyle/>
          <a:p>
            <a:pPr>
              <a:spcAft>
                <a:spcPts val="600"/>
              </a:spcAft>
              <a:buClrTx/>
              <a:defRPr/>
            </a:pPr>
            <a:r>
              <a:rPr lang="en-US" sz="2000" b="1">
                <a:solidFill>
                  <a:schemeClr val="tx1">
                    <a:lumMod val="50000"/>
                  </a:schemeClr>
                </a:solidFill>
                <a:ea typeface="Times New Roman" pitchFamily="18" charset="0"/>
                <a:cs typeface="Arial" charset="0"/>
              </a:rPr>
              <a:t>You can download the presentation slides at </a:t>
            </a:r>
            <a:r>
              <a:rPr lang="en-US" sz="2000" b="1">
                <a:solidFill>
                  <a:schemeClr val="tx1">
                    <a:lumMod val="50000"/>
                  </a:schemeClr>
                </a:solidFill>
                <a:ea typeface="Times New Roman" pitchFamily="18" charset="0"/>
                <a:cs typeface="Arial" charset="0"/>
                <a:hlinkClick r:id="rId2"/>
              </a:rPr>
              <a:t>www.caqh.org/core/events</a:t>
            </a:r>
            <a:r>
              <a:rPr lang="en-US" sz="2000" b="1">
                <a:solidFill>
                  <a:schemeClr val="tx1">
                    <a:lumMod val="50000"/>
                  </a:schemeClr>
                </a:solidFill>
                <a:ea typeface="Times New Roman" pitchFamily="18" charset="0"/>
                <a:cs typeface="Arial" charset="0"/>
              </a:rPr>
              <a:t> after the webinar.</a:t>
            </a:r>
            <a:endParaRPr lang="en-US">
              <a:ea typeface="Times New Roman" pitchFamily="18" charset="0"/>
              <a:cs typeface="Arial" charset="0"/>
            </a:endParaRPr>
          </a:p>
          <a:p>
            <a:pPr marL="285750" indent="-285750">
              <a:spcAft>
                <a:spcPts val="600"/>
              </a:spcAft>
              <a:buClrTx/>
              <a:buFont typeface="Wingdings" panose="05000000000000000000" pitchFamily="2" charset="2"/>
              <a:buChar char="§"/>
              <a:defRPr/>
            </a:pPr>
            <a:r>
              <a:rPr lang="en-US">
                <a:solidFill>
                  <a:schemeClr val="tx1">
                    <a:lumMod val="50000"/>
                  </a:schemeClr>
                </a:solidFill>
                <a:ea typeface="Times New Roman" pitchFamily="18" charset="0"/>
                <a:cs typeface="Arial" charset="0"/>
              </a:rPr>
              <a:t>Click on the listing for today’s event, then scroll to the bottom to find the Resources section for a PDF version of the presentation slides.</a:t>
            </a:r>
            <a:endParaRPr lang="en-US">
              <a:ea typeface="Times New Roman" pitchFamily="18" charset="0"/>
              <a:cs typeface="Arial" charset="0"/>
            </a:endParaRPr>
          </a:p>
          <a:p>
            <a:pPr marL="285750" indent="-285750">
              <a:spcAft>
                <a:spcPts val="600"/>
              </a:spcAft>
              <a:buClrTx/>
              <a:buFont typeface="Wingdings" panose="05000000000000000000" pitchFamily="2" charset="2"/>
              <a:buChar char="§"/>
              <a:defRPr/>
            </a:pPr>
            <a:r>
              <a:rPr lang="en-US">
                <a:solidFill>
                  <a:schemeClr val="tx1">
                    <a:lumMod val="50000"/>
                  </a:schemeClr>
                </a:solidFill>
                <a:ea typeface="Times New Roman" pitchFamily="18" charset="0"/>
                <a:cs typeface="Arial" charset="0"/>
              </a:rPr>
              <a:t>A copy of the slides and the webinar recording will be emailed to all attendees and registrants in the next 1-2 business days.</a:t>
            </a:r>
          </a:p>
          <a:p>
            <a:pPr>
              <a:spcAft>
                <a:spcPts val="600"/>
              </a:spcAft>
              <a:buClrTx/>
              <a:defRPr/>
            </a:pPr>
            <a:endParaRPr lang="en-US" sz="2000">
              <a:solidFill>
                <a:schemeClr val="tx1">
                  <a:lumMod val="50000"/>
                </a:schemeClr>
              </a:solidFill>
              <a:ea typeface="Times New Roman" pitchFamily="18" charset="0"/>
              <a:cs typeface="Arial" charset="0"/>
            </a:endParaRPr>
          </a:p>
          <a:p>
            <a:pPr>
              <a:spcAft>
                <a:spcPts val="600"/>
              </a:spcAft>
              <a:buClrTx/>
              <a:defRPr/>
            </a:pPr>
            <a:r>
              <a:rPr lang="en-US" sz="2000">
                <a:solidFill>
                  <a:schemeClr val="tx1">
                    <a:lumMod val="50000"/>
                  </a:schemeClr>
                </a:solidFill>
                <a:ea typeface="Times New Roman" pitchFamily="18" charset="0"/>
                <a:cs typeface="Arial" charset="0"/>
              </a:rPr>
              <a:t>Questions can be submitted </a:t>
            </a:r>
            <a:r>
              <a:rPr lang="en-US" sz="2000" b="1" i="1">
                <a:solidFill>
                  <a:schemeClr val="tx1">
                    <a:lumMod val="50000"/>
                  </a:schemeClr>
                </a:solidFill>
                <a:ea typeface="Times New Roman" pitchFamily="18" charset="0"/>
                <a:cs typeface="Arial" charset="0"/>
              </a:rPr>
              <a:t>at any time </a:t>
            </a:r>
            <a:r>
              <a:rPr lang="en-US" sz="2000">
                <a:solidFill>
                  <a:schemeClr val="tx1">
                    <a:lumMod val="50000"/>
                  </a:schemeClr>
                </a:solidFill>
                <a:ea typeface="Times New Roman" pitchFamily="18" charset="0"/>
                <a:cs typeface="Arial" charset="0"/>
              </a:rPr>
              <a:t>using the </a:t>
            </a:r>
            <a:r>
              <a:rPr lang="en-US" sz="2000" b="1">
                <a:solidFill>
                  <a:schemeClr val="tx1">
                    <a:lumMod val="50000"/>
                  </a:schemeClr>
                </a:solidFill>
                <a:ea typeface="Times New Roman" pitchFamily="18" charset="0"/>
                <a:cs typeface="Arial" charset="0"/>
              </a:rPr>
              <a:t>Questions panel on the </a:t>
            </a:r>
            <a:r>
              <a:rPr lang="en-US" sz="2000" b="1" err="1">
                <a:solidFill>
                  <a:schemeClr val="tx1">
                    <a:lumMod val="50000"/>
                  </a:schemeClr>
                </a:solidFill>
                <a:ea typeface="Times New Roman" pitchFamily="18" charset="0"/>
                <a:cs typeface="Arial" charset="0"/>
              </a:rPr>
              <a:t>GoToWebinar</a:t>
            </a:r>
            <a:r>
              <a:rPr lang="en-US" sz="2000" b="1">
                <a:solidFill>
                  <a:schemeClr val="tx1">
                    <a:lumMod val="50000"/>
                  </a:schemeClr>
                </a:solidFill>
                <a:ea typeface="Times New Roman" pitchFamily="18" charset="0"/>
                <a:cs typeface="Arial" charset="0"/>
              </a:rPr>
              <a:t> dashboard.</a:t>
            </a:r>
          </a:p>
          <a:p>
            <a:endParaRPr lang="en-US" sz="2000">
              <a:solidFill>
                <a:schemeClr val="tx1">
                  <a:lumMod val="50000"/>
                </a:schemeClr>
              </a:solidFill>
            </a:endParaRPr>
          </a:p>
        </p:txBody>
      </p:sp>
      <p:grpSp>
        <p:nvGrpSpPr>
          <p:cNvPr id="7" name="Group 6">
            <a:extLst>
              <a:ext uri="{FF2B5EF4-FFF2-40B4-BE49-F238E27FC236}">
                <a16:creationId xmlns:a16="http://schemas.microsoft.com/office/drawing/2014/main" id="{062B69E2-BB04-4E72-879B-2F41C9C06119}"/>
              </a:ext>
            </a:extLst>
          </p:cNvPr>
          <p:cNvGrpSpPr/>
          <p:nvPr/>
        </p:nvGrpSpPr>
        <p:grpSpPr>
          <a:xfrm>
            <a:off x="8879840" y="1084521"/>
            <a:ext cx="3060525" cy="5221701"/>
            <a:chOff x="8649556" y="1084521"/>
            <a:chExt cx="3290810" cy="5221701"/>
          </a:xfrm>
        </p:grpSpPr>
        <p:sp>
          <p:nvSpPr>
            <p:cNvPr id="8" name="Rounded Rectangle 10">
              <a:extLst>
                <a:ext uri="{FF2B5EF4-FFF2-40B4-BE49-F238E27FC236}">
                  <a16:creationId xmlns:a16="http://schemas.microsoft.com/office/drawing/2014/main" id="{FC1E48A3-772B-47BD-A705-C0D82E78E157}"/>
                </a:ext>
              </a:extLst>
            </p:cNvPr>
            <p:cNvSpPr/>
            <p:nvPr/>
          </p:nvSpPr>
          <p:spPr>
            <a:xfrm>
              <a:off x="8649556" y="1084521"/>
              <a:ext cx="3290810" cy="5221701"/>
            </a:xfrm>
            <a:prstGeom prst="roundRect">
              <a:avLst>
                <a:gd name="adj" fmla="val 2676"/>
              </a:avLst>
            </a:prstGeom>
            <a:solidFill>
              <a:schemeClr val="bg1">
                <a:lumMod val="85000"/>
              </a:schemeClr>
            </a:solidFill>
            <a:ln w="12700">
              <a:solidFill>
                <a:srgbClr val="7D408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2" descr="H:\AA - current projects\Recent Screen Shots\G2W\G2W 5.0\attendee\panel audio_ questions.png">
              <a:extLst>
                <a:ext uri="{FF2B5EF4-FFF2-40B4-BE49-F238E27FC236}">
                  <a16:creationId xmlns:a16="http://schemas.microsoft.com/office/drawing/2014/main" id="{FE1C13E3-EBE9-4F4C-9D55-013016FF8E6C}"/>
                </a:ext>
              </a:extLst>
            </p:cNvPr>
            <p:cNvPicPr>
              <a:picLocks noChangeAspect="1" noChangeArrowheads="1"/>
            </p:cNvPicPr>
            <p:nvPr/>
          </p:nvPicPr>
          <p:blipFill>
            <a:blip r:embed="rId3" cstate="print"/>
            <a:srcRect/>
            <a:stretch>
              <a:fillRect/>
            </a:stretch>
          </p:blipFill>
          <p:spPr bwMode="auto">
            <a:xfrm>
              <a:off x="9113880" y="2690037"/>
              <a:ext cx="2382779" cy="3297204"/>
            </a:xfrm>
            <a:prstGeom prst="rect">
              <a:avLst/>
            </a:prstGeom>
            <a:noFill/>
            <a:ln w="28575">
              <a:solidFill>
                <a:schemeClr val="tx1">
                  <a:lumMod val="50000"/>
                </a:schemeClr>
              </a:solidFill>
            </a:ln>
            <a:effectLst>
              <a:softEdge rad="31750"/>
            </a:effectLst>
          </p:spPr>
        </p:pic>
        <p:sp>
          <p:nvSpPr>
            <p:cNvPr id="10" name="Rounded Rectangle 10">
              <a:extLst>
                <a:ext uri="{FF2B5EF4-FFF2-40B4-BE49-F238E27FC236}">
                  <a16:creationId xmlns:a16="http://schemas.microsoft.com/office/drawing/2014/main" id="{579DD641-9DA2-46E8-9D76-AFE80C6F93DF}"/>
                </a:ext>
              </a:extLst>
            </p:cNvPr>
            <p:cNvSpPr/>
            <p:nvPr/>
          </p:nvSpPr>
          <p:spPr>
            <a:xfrm>
              <a:off x="9113880" y="3859619"/>
              <a:ext cx="2382779" cy="1562986"/>
            </a:xfrm>
            <a:prstGeom prst="roundRect">
              <a:avLst>
                <a:gd name="adj" fmla="val 2676"/>
              </a:avLst>
            </a:prstGeom>
            <a:no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30FDDC32-ECA3-4420-A61B-953360641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2773" y="1220846"/>
              <a:ext cx="2204995" cy="825399"/>
            </a:xfrm>
            <a:prstGeom prst="rect">
              <a:avLst/>
            </a:prstGeom>
            <a:ln>
              <a:solidFill>
                <a:schemeClr val="tx1"/>
              </a:solidFill>
            </a:ln>
          </p:spPr>
        </p:pic>
      </p:grpSp>
    </p:spTree>
    <p:extLst>
      <p:ext uri="{BB962C8B-B14F-4D97-AF65-F5344CB8AC3E}">
        <p14:creationId xmlns:p14="http://schemas.microsoft.com/office/powerpoint/2010/main" val="5096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5113506" y="4976649"/>
            <a:ext cx="0" cy="8304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20</a:t>
            </a:fld>
            <a:endParaRPr lang="en-US">
              <a:solidFill>
                <a:srgbClr val="0182A9"/>
              </a:solidFill>
              <a:latin typeface="Calibri"/>
            </a:endParaRPr>
          </a:p>
        </p:txBody>
      </p:sp>
      <p:sp>
        <p:nvSpPr>
          <p:cNvPr id="6" name="Title 1"/>
          <p:cNvSpPr>
            <a:spLocks noGrp="1"/>
          </p:cNvSpPr>
          <p:nvPr>
            <p:ph type="title"/>
          </p:nvPr>
        </p:nvSpPr>
        <p:spPr>
          <a:xfrm>
            <a:off x="450021" y="345591"/>
            <a:ext cx="8466730" cy="1010653"/>
          </a:xfrm>
        </p:spPr>
        <p:txBody>
          <a:bodyPr/>
          <a:lstStyle/>
          <a:p>
            <a:r>
              <a:rPr lang="en-US"/>
              <a:t>VBP in Medicaid Managed Care</a:t>
            </a:r>
          </a:p>
        </p:txBody>
      </p:sp>
      <p:graphicFrame>
        <p:nvGraphicFramePr>
          <p:cNvPr id="7" name="Diagram 6"/>
          <p:cNvGraphicFramePr/>
          <p:nvPr/>
        </p:nvGraphicFramePr>
        <p:xfrm>
          <a:off x="2343808" y="1452729"/>
          <a:ext cx="8089681" cy="4893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1631005" y="3787255"/>
            <a:ext cx="712803" cy="2241586"/>
          </a:xfrm>
          <a:prstGeom prst="downArrow">
            <a:avLst/>
          </a:prstGeom>
          <a:solidFill>
            <a:schemeClr val="accent6"/>
          </a:solidFill>
          <a:ln w="28575">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vert="vert" wrap="square" lIns="0" tIns="0" rIns="0" bIns="0" anchor="ctr">
            <a:noAutofit/>
          </a:bodyPr>
          <a:lstStyle/>
          <a:p>
            <a:pPr algn="ctr" defTabSz="457200">
              <a:lnSpc>
                <a:spcPct val="85000"/>
              </a:lnSpc>
            </a:pPr>
            <a:r>
              <a:rPr lang="en-US" sz="2000" b="1" kern="0" spc="-120">
                <a:solidFill>
                  <a:prstClr val="white"/>
                </a:solidFill>
                <a:effectLst>
                  <a:outerShdw blurRad="38100" dist="38100" dir="2700000" algn="tl">
                    <a:srgbClr val="000000">
                      <a:alpha val="43137"/>
                    </a:srgbClr>
                  </a:outerShdw>
                </a:effectLst>
                <a:latin typeface="Calibri" pitchFamily="34" charset="0"/>
                <a:cs typeface="Calibri" pitchFamily="34" charset="0"/>
              </a:rPr>
              <a:t>VBP Contracts</a:t>
            </a:r>
          </a:p>
        </p:txBody>
      </p:sp>
      <p:sp>
        <p:nvSpPr>
          <p:cNvPr id="9" name="Down Arrow 8"/>
          <p:cNvSpPr/>
          <p:nvPr/>
        </p:nvSpPr>
        <p:spPr>
          <a:xfrm>
            <a:off x="1631005" y="1633122"/>
            <a:ext cx="712803" cy="2009808"/>
          </a:xfrm>
          <a:prstGeom prst="downArrow">
            <a:avLst/>
          </a:prstGeom>
          <a:solidFill>
            <a:srgbClr val="FFC000"/>
          </a:solidFill>
          <a:ln w="28575">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vert="vert" wrap="square" lIns="0" tIns="0" rIns="0" bIns="0" anchor="ctr">
            <a:noAutofit/>
          </a:bodyPr>
          <a:lstStyle/>
          <a:p>
            <a:pPr algn="ctr" defTabSz="457200">
              <a:lnSpc>
                <a:spcPct val="85000"/>
              </a:lnSpc>
            </a:pPr>
            <a:r>
              <a:rPr lang="en-US" sz="2000" b="1" kern="0" spc="-120">
                <a:solidFill>
                  <a:prstClr val="white"/>
                </a:solidFill>
                <a:effectLst>
                  <a:outerShdw blurRad="38100" dist="38100" dir="2700000" algn="tl">
                    <a:srgbClr val="000000">
                      <a:alpha val="43137"/>
                    </a:srgbClr>
                  </a:outerShdw>
                </a:effectLst>
                <a:latin typeface="Calibri" pitchFamily="34" charset="0"/>
                <a:cs typeface="Calibri" pitchFamily="34" charset="0"/>
              </a:rPr>
              <a:t>VBP Requirements</a:t>
            </a:r>
          </a:p>
        </p:txBody>
      </p:sp>
      <p:graphicFrame>
        <p:nvGraphicFramePr>
          <p:cNvPr id="10" name="Diagram 9"/>
          <p:cNvGraphicFramePr/>
          <p:nvPr/>
        </p:nvGraphicFramePr>
        <p:xfrm>
          <a:off x="2343808" y="1452729"/>
          <a:ext cx="8089681" cy="48934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p:cNvGrpSpPr/>
          <p:nvPr/>
        </p:nvGrpSpPr>
        <p:grpSpPr>
          <a:xfrm>
            <a:off x="4656604" y="5289850"/>
            <a:ext cx="1371600" cy="1017793"/>
            <a:chOff x="4910225" y="35242"/>
            <a:chExt cx="1526690" cy="1017793"/>
          </a:xfrm>
        </p:grpSpPr>
        <p:sp>
          <p:nvSpPr>
            <p:cNvPr id="12" name="Rounded Rectangle 11"/>
            <p:cNvSpPr/>
            <p:nvPr/>
          </p:nvSpPr>
          <p:spPr>
            <a:xfrm>
              <a:off x="4910225" y="35242"/>
              <a:ext cx="1526690" cy="10177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4940035" y="55527"/>
              <a:ext cx="1467070" cy="958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a:solidFill>
                    <a:prstClr val="white"/>
                  </a:solidFill>
                  <a:effectLst>
                    <a:outerShdw blurRad="38100" dist="38100" dir="2700000" algn="tl">
                      <a:srgbClr val="000000">
                        <a:alpha val="43137"/>
                      </a:srgbClr>
                    </a:outerShdw>
                  </a:effectLst>
                  <a:latin typeface="Calibri"/>
                </a:rPr>
                <a:t>Provider</a:t>
              </a:r>
            </a:p>
          </p:txBody>
        </p:sp>
      </p:grpSp>
      <p:grpSp>
        <p:nvGrpSpPr>
          <p:cNvPr id="14" name="Group 13"/>
          <p:cNvGrpSpPr/>
          <p:nvPr/>
        </p:nvGrpSpPr>
        <p:grpSpPr>
          <a:xfrm>
            <a:off x="6093215" y="5289850"/>
            <a:ext cx="1371600" cy="1017793"/>
            <a:chOff x="4842747" y="-4093"/>
            <a:chExt cx="1564358" cy="1017793"/>
          </a:xfrm>
        </p:grpSpPr>
        <p:sp>
          <p:nvSpPr>
            <p:cNvPr id="15" name="Rounded Rectangle 14"/>
            <p:cNvSpPr/>
            <p:nvPr/>
          </p:nvSpPr>
          <p:spPr>
            <a:xfrm>
              <a:off x="4842747" y="-4093"/>
              <a:ext cx="1526690" cy="10177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4940035" y="55527"/>
              <a:ext cx="1467070" cy="958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a:solidFill>
                    <a:prstClr val="white"/>
                  </a:solidFill>
                  <a:effectLst>
                    <a:outerShdw blurRad="38100" dist="38100" dir="2700000" algn="tl">
                      <a:srgbClr val="000000">
                        <a:alpha val="43137"/>
                      </a:srgbClr>
                    </a:outerShdw>
                  </a:effectLst>
                  <a:latin typeface="Calibri"/>
                </a:rPr>
                <a:t>Provider</a:t>
              </a:r>
            </a:p>
          </p:txBody>
        </p:sp>
      </p:grpSp>
      <p:grpSp>
        <p:nvGrpSpPr>
          <p:cNvPr id="17" name="Group 16"/>
          <p:cNvGrpSpPr/>
          <p:nvPr/>
        </p:nvGrpSpPr>
        <p:grpSpPr>
          <a:xfrm>
            <a:off x="7529826" y="5289850"/>
            <a:ext cx="1371600" cy="1017793"/>
            <a:chOff x="4910225" y="25717"/>
            <a:chExt cx="1526690" cy="1017793"/>
          </a:xfrm>
        </p:grpSpPr>
        <p:sp>
          <p:nvSpPr>
            <p:cNvPr id="18" name="Rounded Rectangle 17"/>
            <p:cNvSpPr/>
            <p:nvPr/>
          </p:nvSpPr>
          <p:spPr>
            <a:xfrm>
              <a:off x="4910225" y="25717"/>
              <a:ext cx="1526690" cy="10177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4940035" y="55527"/>
              <a:ext cx="1467070" cy="958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a:solidFill>
                    <a:prstClr val="white"/>
                  </a:solidFill>
                  <a:effectLst>
                    <a:outerShdw blurRad="38100" dist="38100" dir="2700000" algn="tl">
                      <a:srgbClr val="000000">
                        <a:alpha val="43137"/>
                      </a:srgbClr>
                    </a:outerShdw>
                  </a:effectLst>
                  <a:latin typeface="Calibri"/>
                </a:rPr>
                <a:t>Provider</a:t>
              </a:r>
            </a:p>
          </p:txBody>
        </p:sp>
      </p:grpSp>
      <p:grpSp>
        <p:nvGrpSpPr>
          <p:cNvPr id="20" name="Group 19"/>
          <p:cNvGrpSpPr/>
          <p:nvPr/>
        </p:nvGrpSpPr>
        <p:grpSpPr>
          <a:xfrm>
            <a:off x="8966437" y="5289850"/>
            <a:ext cx="1371600" cy="1017793"/>
            <a:chOff x="4910225" y="25717"/>
            <a:chExt cx="1526690" cy="1017793"/>
          </a:xfrm>
        </p:grpSpPr>
        <p:sp>
          <p:nvSpPr>
            <p:cNvPr id="21" name="Rounded Rectangle 20"/>
            <p:cNvSpPr/>
            <p:nvPr/>
          </p:nvSpPr>
          <p:spPr>
            <a:xfrm>
              <a:off x="4910225" y="25717"/>
              <a:ext cx="1526690" cy="10177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4940035" y="55527"/>
              <a:ext cx="1467070" cy="958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b="1">
                  <a:solidFill>
                    <a:prstClr val="white"/>
                  </a:solidFill>
                  <a:effectLst>
                    <a:outerShdw blurRad="38100" dist="38100" dir="2700000" algn="tl">
                      <a:srgbClr val="000000">
                        <a:alpha val="43137"/>
                      </a:srgbClr>
                    </a:outerShdw>
                  </a:effectLst>
                  <a:latin typeface="Calibri"/>
                </a:rPr>
                <a:t>Provider</a:t>
              </a:r>
            </a:p>
          </p:txBody>
        </p:sp>
      </p:grpSp>
      <p:cxnSp>
        <p:nvCxnSpPr>
          <p:cNvPr id="23" name="Straight Connector 22"/>
          <p:cNvCxnSpPr/>
          <p:nvPr/>
        </p:nvCxnSpPr>
        <p:spPr>
          <a:xfrm>
            <a:off x="8487859" y="5031217"/>
            <a:ext cx="46988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126925" y="3899448"/>
            <a:ext cx="80101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237171" y="1524355"/>
            <a:ext cx="914400" cy="914400"/>
            <a:chOff x="4954989" y="1543606"/>
            <a:chExt cx="914400" cy="914400"/>
          </a:xfrm>
        </p:grpSpPr>
        <p:sp>
          <p:nvSpPr>
            <p:cNvPr id="26" name="Text Box 4"/>
            <p:cNvSpPr txBox="1">
              <a:spLocks noChangeArrowheads="1"/>
            </p:cNvSpPr>
            <p:nvPr/>
          </p:nvSpPr>
          <p:spPr bwMode="gray">
            <a:xfrm>
              <a:off x="4954989" y="1543606"/>
              <a:ext cx="914400" cy="914400"/>
            </a:xfrm>
            <a:prstGeom prst="ellipse">
              <a:avLst/>
            </a:prstGeom>
            <a:solidFill>
              <a:srgbClr val="01508B">
                <a:alpha val="80000"/>
              </a:srgbClr>
            </a:solidFill>
            <a:ln w="19050">
              <a:no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a:lnSpc>
                  <a:spcPct val="85000"/>
                </a:lnSpc>
                <a:defRPr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a:p>
          </p:txBody>
        </p:sp>
        <p:pic>
          <p:nvPicPr>
            <p:cNvPr id="27" name="Picture 26" descr="https://studyqa.com/tpl/common/img/university_profile.png?17"/>
            <p:cNvPicPr>
              <a:picLocks noChangeAspect="1" noChangeArrowheads="1"/>
            </p:cNvPicPr>
            <p:nvPr/>
          </p:nvPicPr>
          <p:blipFill>
            <a:blip r:embed="rId13" cstate="print">
              <a:lum contrast="-2000"/>
              <a:extLst>
                <a:ext uri="{28A0092B-C50C-407E-A947-70E740481C1C}">
                  <a14:useLocalDpi xmlns:a14="http://schemas.microsoft.com/office/drawing/2010/main" val="0"/>
                </a:ext>
              </a:extLst>
            </a:blip>
            <a:srcRect/>
            <a:stretch>
              <a:fillRect/>
            </a:stretch>
          </p:blipFill>
          <p:spPr bwMode="gray">
            <a:xfrm>
              <a:off x="5115009" y="1670550"/>
              <a:ext cx="594360" cy="59436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762528" y="2830301"/>
            <a:ext cx="914400" cy="914400"/>
            <a:chOff x="3458109" y="2816537"/>
            <a:chExt cx="914400" cy="914400"/>
          </a:xfrm>
        </p:grpSpPr>
        <p:sp>
          <p:nvSpPr>
            <p:cNvPr id="29" name="Oval 28"/>
            <p:cNvSpPr/>
            <p:nvPr/>
          </p:nvSpPr>
          <p:spPr bwMode="gray">
            <a:xfrm>
              <a:off x="3458109" y="2816537"/>
              <a:ext cx="914400" cy="914400"/>
            </a:xfrm>
            <a:prstGeom prst="ellipse">
              <a:avLst/>
            </a:prstGeom>
            <a:solidFill>
              <a:srgbClr val="01508B">
                <a:alpha val="80000"/>
              </a:srgbClr>
            </a:solidFill>
            <a:ln w="19050">
              <a:no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defTabSz="457200">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30" name="Picture 29" descr="http://www.free-icons-download.net/images/corporate-office-building-icon-17825.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3572409" y="2930837"/>
              <a:ext cx="685800" cy="685800"/>
            </a:xfrm>
            <a:prstGeom prst="rect">
              <a:avLst/>
            </a:prstGeom>
            <a:noFill/>
            <a:effectLst>
              <a:outerShdw blurRad="38100" dist="1905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3825180" y="5341545"/>
            <a:ext cx="914400" cy="914400"/>
            <a:chOff x="2543709" y="4062249"/>
            <a:chExt cx="914400" cy="914400"/>
          </a:xfrm>
        </p:grpSpPr>
        <p:sp>
          <p:nvSpPr>
            <p:cNvPr id="32" name="Oval 31"/>
            <p:cNvSpPr/>
            <p:nvPr/>
          </p:nvSpPr>
          <p:spPr>
            <a:xfrm>
              <a:off x="2543709" y="4062249"/>
              <a:ext cx="914400" cy="914400"/>
            </a:xfrm>
            <a:prstGeom prst="ellipse">
              <a:avLst/>
            </a:prstGeom>
            <a:solidFill>
              <a:srgbClr val="01508B">
                <a:alpha val="80000"/>
              </a:srgbClr>
            </a:solidFill>
            <a:ln w="19050">
              <a:no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defTabSz="457200">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33" name="Picture 32" descr="https://cdn2.iconfinder.com/data/icons/windows-8-metro-style/512/stethoscop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80869" y="4199092"/>
              <a:ext cx="640080" cy="64008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4147025" y="4053193"/>
            <a:ext cx="914400" cy="914400"/>
            <a:chOff x="2152208" y="5431769"/>
            <a:chExt cx="914400" cy="914400"/>
          </a:xfrm>
        </p:grpSpPr>
        <p:sp>
          <p:nvSpPr>
            <p:cNvPr id="35" name="Oval 34"/>
            <p:cNvSpPr/>
            <p:nvPr/>
          </p:nvSpPr>
          <p:spPr>
            <a:xfrm>
              <a:off x="2152208" y="5431769"/>
              <a:ext cx="914400" cy="914400"/>
            </a:xfrm>
            <a:prstGeom prst="ellipse">
              <a:avLst/>
            </a:prstGeom>
            <a:solidFill>
              <a:srgbClr val="01508B">
                <a:alpha val="80000"/>
              </a:srgbClr>
            </a:solidFill>
            <a:ln w="19050">
              <a:no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36" name="Picture 2" descr="Image result for hospital 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43648" y="5490029"/>
              <a:ext cx="731520" cy="73152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cxnSp>
        <p:nvCxnSpPr>
          <p:cNvPr id="37" name="Straight Connector 36"/>
          <p:cNvCxnSpPr/>
          <p:nvPr/>
        </p:nvCxnSpPr>
        <p:spPr>
          <a:xfrm>
            <a:off x="9555095" y="5046817"/>
            <a:ext cx="0" cy="4432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487858" y="5029743"/>
            <a:ext cx="0" cy="4432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09489" y="4994550"/>
            <a:ext cx="0" cy="4432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126924" y="3899449"/>
            <a:ext cx="0" cy="1867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927937" y="3780692"/>
            <a:ext cx="0" cy="11875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781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1515" y="1616386"/>
            <a:ext cx="5553073" cy="4596068"/>
          </a:xfrm>
        </p:spPr>
        <p:txBody>
          <a:bodyPr/>
          <a:lstStyle/>
          <a:p>
            <a:r>
              <a:rPr lang="en-US"/>
              <a:t>States often require MCOs to tie a percentage of provider payments to a value-based payment arrangement.</a:t>
            </a:r>
          </a:p>
          <a:p>
            <a:pPr lvl="1"/>
            <a:r>
              <a:rPr lang="en-US"/>
              <a:t>Definition of qualifying VBP may differ by state (e.g., HCP LAN Framework Categories)</a:t>
            </a:r>
          </a:p>
          <a:p>
            <a:pPr lvl="1"/>
            <a:r>
              <a:rPr lang="en-US"/>
              <a:t>The benchmark usually increases over time (e.g., OR requires 35% in ‘21 and 70% in ‘24).</a:t>
            </a:r>
          </a:p>
        </p:txBody>
      </p:sp>
      <p:graphicFrame>
        <p:nvGraphicFramePr>
          <p:cNvPr id="10" name="Content Placeholder 9"/>
          <p:cNvGraphicFramePr>
            <a:graphicFrameLocks noGrp="1"/>
          </p:cNvGraphicFramePr>
          <p:nvPr>
            <p:ph sz="half" idx="2"/>
          </p:nvPr>
        </p:nvGraphicFramePr>
        <p:xfrm>
          <a:off x="6091611" y="1581558"/>
          <a:ext cx="4237757" cy="4685633"/>
        </p:xfrm>
        <a:graphic>
          <a:graphicData uri="http://schemas.openxmlformats.org/drawingml/2006/table">
            <a:tbl>
              <a:tblPr firstRow="1" firstCol="1" bandRow="1">
                <a:tableStyleId>{5C22544A-7EE6-4342-B048-85BDC9FD1C3A}</a:tableStyleId>
              </a:tblPr>
              <a:tblGrid>
                <a:gridCol w="2185402">
                  <a:extLst>
                    <a:ext uri="{9D8B030D-6E8A-4147-A177-3AD203B41FA5}">
                      <a16:colId xmlns:a16="http://schemas.microsoft.com/office/drawing/2014/main" val="20000"/>
                    </a:ext>
                  </a:extLst>
                </a:gridCol>
                <a:gridCol w="2052355">
                  <a:extLst>
                    <a:ext uri="{9D8B030D-6E8A-4147-A177-3AD203B41FA5}">
                      <a16:colId xmlns:a16="http://schemas.microsoft.com/office/drawing/2014/main" val="20001"/>
                    </a:ext>
                  </a:extLst>
                </a:gridCol>
              </a:tblGrid>
              <a:tr h="489312">
                <a:tc>
                  <a:txBody>
                    <a:bodyPr/>
                    <a:lstStyle/>
                    <a:p>
                      <a:pPr marL="0" marR="0">
                        <a:lnSpc>
                          <a:spcPct val="115000"/>
                        </a:lnSpc>
                        <a:spcBef>
                          <a:spcPts val="0"/>
                        </a:spcBef>
                        <a:spcAft>
                          <a:spcPts val="0"/>
                        </a:spcAft>
                      </a:pPr>
                      <a:r>
                        <a:rPr lang="en-US" sz="2100" spc="-15">
                          <a:effectLst/>
                        </a:rPr>
                        <a:t>State</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0"/>
                        </a:spcAft>
                      </a:pPr>
                      <a:r>
                        <a:rPr lang="en-US" sz="2100" spc="-15">
                          <a:effectLst/>
                        </a:rPr>
                        <a:t>% of Contracts under VBP by</a:t>
                      </a:r>
                      <a:r>
                        <a:rPr lang="en-US" sz="2100" spc="-15" baseline="0">
                          <a:effectLst/>
                        </a:rPr>
                        <a:t> 2021</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0"/>
                  </a:ext>
                </a:extLst>
              </a:tr>
              <a:tr h="409738">
                <a:tc>
                  <a:txBody>
                    <a:bodyPr/>
                    <a:lstStyle/>
                    <a:p>
                      <a:pPr marL="0" marR="0">
                        <a:lnSpc>
                          <a:spcPct val="115000"/>
                        </a:lnSpc>
                        <a:spcBef>
                          <a:spcPts val="0"/>
                        </a:spcBef>
                        <a:spcAft>
                          <a:spcPts val="200"/>
                        </a:spcAft>
                      </a:pPr>
                      <a:r>
                        <a:rPr lang="en-US" sz="2100" spc="-20">
                          <a:effectLst/>
                        </a:rPr>
                        <a:t>Arizona</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70% </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1"/>
                  </a:ext>
                </a:extLst>
              </a:tr>
              <a:tr h="420481">
                <a:tc>
                  <a:txBody>
                    <a:bodyPr/>
                    <a:lstStyle/>
                    <a:p>
                      <a:pPr marL="0" marR="0">
                        <a:lnSpc>
                          <a:spcPct val="115000"/>
                        </a:lnSpc>
                        <a:spcBef>
                          <a:spcPts val="0"/>
                        </a:spcBef>
                        <a:spcAft>
                          <a:spcPts val="200"/>
                        </a:spcAft>
                      </a:pPr>
                      <a:r>
                        <a:rPr lang="en-US" sz="2100" spc="-20">
                          <a:effectLst/>
                        </a:rPr>
                        <a:t>Delaware</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50% </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2"/>
                  </a:ext>
                </a:extLst>
              </a:tr>
              <a:tr h="374325">
                <a:tc>
                  <a:txBody>
                    <a:bodyPr/>
                    <a:lstStyle/>
                    <a:p>
                      <a:pPr marL="0" marR="0">
                        <a:lnSpc>
                          <a:spcPct val="115000"/>
                        </a:lnSpc>
                        <a:spcBef>
                          <a:spcPts val="0"/>
                        </a:spcBef>
                        <a:spcAft>
                          <a:spcPts val="200"/>
                        </a:spcAft>
                      </a:pPr>
                      <a:r>
                        <a:rPr lang="en-US" sz="2100" spc="-20">
                          <a:effectLst/>
                        </a:rPr>
                        <a:t>Hawaii</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80% </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3"/>
                  </a:ext>
                </a:extLst>
              </a:tr>
              <a:tr h="376612">
                <a:tc>
                  <a:txBody>
                    <a:bodyPr/>
                    <a:lstStyle/>
                    <a:p>
                      <a:pPr marL="0" marR="0">
                        <a:lnSpc>
                          <a:spcPct val="115000"/>
                        </a:lnSpc>
                        <a:spcBef>
                          <a:spcPts val="0"/>
                        </a:spcBef>
                        <a:spcAft>
                          <a:spcPts val="200"/>
                        </a:spcAft>
                      </a:pPr>
                      <a:r>
                        <a:rPr lang="en-US" sz="2100" spc="-20">
                          <a:effectLst/>
                        </a:rPr>
                        <a:t>Massachusetts</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70% </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4"/>
                  </a:ext>
                </a:extLst>
              </a:tr>
              <a:tr h="387373">
                <a:tc>
                  <a:txBody>
                    <a:bodyPr/>
                    <a:lstStyle/>
                    <a:p>
                      <a:pPr marL="0" marR="0">
                        <a:lnSpc>
                          <a:spcPct val="115000"/>
                        </a:lnSpc>
                        <a:spcBef>
                          <a:spcPts val="0"/>
                        </a:spcBef>
                        <a:spcAft>
                          <a:spcPts val="200"/>
                        </a:spcAft>
                      </a:pPr>
                      <a:r>
                        <a:rPr lang="en-US" sz="2100" spc="-20">
                          <a:effectLst/>
                        </a:rPr>
                        <a:t>New</a:t>
                      </a:r>
                      <a:r>
                        <a:rPr lang="en-US" sz="2100" spc="-20" baseline="0">
                          <a:effectLst/>
                        </a:rPr>
                        <a:t> Mexico</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33% </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5"/>
                  </a:ext>
                </a:extLst>
              </a:tr>
              <a:tr h="387373">
                <a:tc>
                  <a:txBody>
                    <a:bodyPr/>
                    <a:lstStyle/>
                    <a:p>
                      <a:pPr marL="0" marR="0">
                        <a:lnSpc>
                          <a:spcPct val="115000"/>
                        </a:lnSpc>
                        <a:spcBef>
                          <a:spcPts val="0"/>
                        </a:spcBef>
                        <a:spcAft>
                          <a:spcPts val="200"/>
                        </a:spcAft>
                      </a:pPr>
                      <a:r>
                        <a:rPr lang="en-US" sz="2100" spc="-20">
                          <a:effectLst/>
                        </a:rPr>
                        <a:t>Oregon</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35%</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6"/>
                  </a:ext>
                </a:extLst>
              </a:tr>
              <a:tr h="367121">
                <a:tc>
                  <a:txBody>
                    <a:bodyPr/>
                    <a:lstStyle/>
                    <a:p>
                      <a:pPr marL="0" marR="0">
                        <a:lnSpc>
                          <a:spcPct val="115000"/>
                        </a:lnSpc>
                        <a:spcBef>
                          <a:spcPts val="0"/>
                        </a:spcBef>
                        <a:spcAft>
                          <a:spcPts val="200"/>
                        </a:spcAft>
                      </a:pPr>
                      <a:r>
                        <a:rPr lang="en-US" sz="2100" spc="-20">
                          <a:effectLst/>
                        </a:rPr>
                        <a:t>Rhode</a:t>
                      </a:r>
                      <a:r>
                        <a:rPr lang="en-US" sz="2100" spc="-20" baseline="0">
                          <a:effectLst/>
                        </a:rPr>
                        <a:t> Island</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65%</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7"/>
                  </a:ext>
                </a:extLst>
              </a:tr>
              <a:tr h="374325">
                <a:tc>
                  <a:txBody>
                    <a:bodyPr/>
                    <a:lstStyle/>
                    <a:p>
                      <a:pPr marL="0" marR="0">
                        <a:lnSpc>
                          <a:spcPct val="115000"/>
                        </a:lnSpc>
                        <a:spcBef>
                          <a:spcPts val="0"/>
                        </a:spcBef>
                        <a:spcAft>
                          <a:spcPts val="200"/>
                        </a:spcAft>
                      </a:pPr>
                      <a:r>
                        <a:rPr lang="en-US" sz="2100" spc="-20">
                          <a:effectLst/>
                        </a:rPr>
                        <a:t>Texas</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50%</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8"/>
                  </a:ext>
                </a:extLst>
              </a:tr>
              <a:tr h="505737">
                <a:tc>
                  <a:txBody>
                    <a:bodyPr/>
                    <a:lstStyle/>
                    <a:p>
                      <a:pPr marL="0" marR="0">
                        <a:lnSpc>
                          <a:spcPct val="115000"/>
                        </a:lnSpc>
                        <a:spcBef>
                          <a:spcPts val="0"/>
                        </a:spcBef>
                        <a:spcAft>
                          <a:spcPts val="200"/>
                        </a:spcAft>
                      </a:pPr>
                      <a:r>
                        <a:rPr lang="en-US" sz="2100" spc="-20">
                          <a:effectLst/>
                        </a:rPr>
                        <a:t>Washington</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tc>
                  <a:txBody>
                    <a:bodyPr/>
                    <a:lstStyle/>
                    <a:p>
                      <a:pPr marL="0" marR="0" algn="ctr">
                        <a:lnSpc>
                          <a:spcPct val="115000"/>
                        </a:lnSpc>
                        <a:spcBef>
                          <a:spcPts val="0"/>
                        </a:spcBef>
                        <a:spcAft>
                          <a:spcPts val="200"/>
                        </a:spcAft>
                      </a:pPr>
                      <a:r>
                        <a:rPr lang="en-US" sz="2100" spc="-20">
                          <a:effectLst/>
                        </a:rPr>
                        <a:t>90% </a:t>
                      </a:r>
                      <a:endParaRPr lang="en-US" sz="2500" spc="-15">
                        <a:effectLst/>
                        <a:latin typeface="Calibri" panose="020F0502020204030204" pitchFamily="34" charset="0"/>
                        <a:ea typeface="Calibri" panose="020F0502020204030204" pitchFamily="34" charset="0"/>
                        <a:cs typeface="Times New Roman" panose="02020603050405020304" pitchFamily="18" charset="0"/>
                      </a:endParaRPr>
                    </a:p>
                  </a:txBody>
                  <a:tcPr marL="86794" marR="86794" marT="0" marB="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21</a:t>
            </a:fld>
            <a:endParaRPr lang="en-US">
              <a:solidFill>
                <a:srgbClr val="0182A9"/>
              </a:solidFill>
              <a:latin typeface="Calibri"/>
            </a:endParaRPr>
          </a:p>
        </p:txBody>
      </p:sp>
      <p:sp>
        <p:nvSpPr>
          <p:cNvPr id="7" name="Title 6"/>
          <p:cNvSpPr>
            <a:spLocks noGrp="1"/>
          </p:cNvSpPr>
          <p:nvPr>
            <p:ph type="title"/>
          </p:nvPr>
        </p:nvSpPr>
        <p:spPr>
          <a:xfrm>
            <a:off x="451515" y="366913"/>
            <a:ext cx="11288973" cy="1010653"/>
          </a:xfrm>
        </p:spPr>
        <p:txBody>
          <a:bodyPr/>
          <a:lstStyle/>
          <a:p>
            <a:r>
              <a:rPr lang="en-US"/>
              <a:t>VBP Benchmarks in MCO Contracts</a:t>
            </a:r>
          </a:p>
        </p:txBody>
      </p:sp>
      <p:grpSp>
        <p:nvGrpSpPr>
          <p:cNvPr id="11" name="Group 10"/>
          <p:cNvGrpSpPr>
            <a:grpSpLocks noChangeAspect="1"/>
          </p:cNvGrpSpPr>
          <p:nvPr/>
        </p:nvGrpSpPr>
        <p:grpSpPr bwMode="gray">
          <a:xfrm>
            <a:off x="10329368" y="312822"/>
            <a:ext cx="1472730" cy="1526822"/>
            <a:chOff x="6629400" y="3993515"/>
            <a:chExt cx="2057400" cy="2132965"/>
          </a:xfrm>
        </p:grpSpPr>
        <p:sp>
          <p:nvSpPr>
            <p:cNvPr id="12" name="Oval 11"/>
            <p:cNvSpPr/>
            <p:nvPr/>
          </p:nvSpPr>
          <p:spPr bwMode="gray">
            <a:xfrm>
              <a:off x="6629400" y="4069080"/>
              <a:ext cx="2057400" cy="2057400"/>
            </a:xfrm>
            <a:prstGeom prst="ellipse">
              <a:avLst/>
            </a:prstGeom>
            <a:solidFill>
              <a:schemeClr val="accent1"/>
            </a:solidFill>
            <a:ln>
              <a:solidFill>
                <a:schemeClr val="bg1"/>
              </a:solidFill>
            </a:ln>
            <a:effectLst>
              <a:outerShdw blurRad="38100" dist="254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3" name="Picture 2" descr="https://www.greenewealthmgmt.com/wp-content/uploads/2015/07/3a-icon-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789420" y="3993515"/>
              <a:ext cx="1737360" cy="1737360"/>
            </a:xfrm>
            <a:prstGeom prst="rect">
              <a:avLst/>
            </a:prstGeom>
            <a:noFill/>
            <a:effectLst>
              <a:outerShdw blurRad="38100" dist="1905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30652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a:t>Creates skin in the game for pharmaceutical companies to ensure that drugs are delivering better patient outcomes</a:t>
            </a:r>
          </a:p>
          <a:p>
            <a:r>
              <a:rPr lang="en-US"/>
              <a:t>Emerging Medicaid VBP models include:</a:t>
            </a:r>
          </a:p>
          <a:p>
            <a:pPr lvl="1"/>
            <a:r>
              <a:rPr lang="en-US"/>
              <a:t>A results based arrangement</a:t>
            </a:r>
          </a:p>
          <a:p>
            <a:pPr lvl="1"/>
            <a:r>
              <a:rPr lang="en-US"/>
              <a:t>A drug adherence model</a:t>
            </a:r>
          </a:p>
          <a:p>
            <a:pPr lvl="1"/>
            <a:r>
              <a:rPr lang="en-US"/>
              <a:t>A capped financing model</a:t>
            </a:r>
          </a:p>
        </p:txBody>
      </p:sp>
      <p:sp>
        <p:nvSpPr>
          <p:cNvPr id="4" name="Footer Placeholder 3"/>
          <p:cNvSpPr>
            <a:spLocks noGrp="1"/>
          </p:cNvSpPr>
          <p:nvPr>
            <p:ph type="ftr" sz="quarter" idx="11"/>
          </p:nvPr>
        </p:nvSpPr>
        <p:spPr>
          <a:xfrm>
            <a:off x="872789" y="6254976"/>
            <a:ext cx="7716212" cy="365125"/>
          </a:xfrm>
        </p:spPr>
        <p:txBody>
          <a:bodyPr/>
          <a:lstStyle/>
          <a:p>
            <a:pPr defTabSz="457200"/>
            <a:r>
              <a:rPr lang="en-US" sz="1000" err="1">
                <a:solidFill>
                  <a:prstClr val="black">
                    <a:lumMod val="85000"/>
                    <a:lumOff val="15000"/>
                  </a:prstClr>
                </a:solidFill>
                <a:latin typeface="Calibri"/>
              </a:rPr>
              <a:t>Dworkowitz</a:t>
            </a:r>
            <a:r>
              <a:rPr lang="en-US" sz="1000">
                <a:solidFill>
                  <a:prstClr val="black">
                    <a:lumMod val="85000"/>
                    <a:lumOff val="15000"/>
                  </a:prstClr>
                </a:solidFill>
                <a:latin typeface="Calibri"/>
              </a:rPr>
              <a:t> et. Al, “Extending VBP Models into Medicaid Drug Purchasing: Challenges and Opportunities,” Health Affairs Blog, May 22, 2019</a:t>
            </a:r>
          </a:p>
        </p:txBody>
      </p:sp>
      <p:sp>
        <p:nvSpPr>
          <p:cNvPr id="5" name="Slide Number Placeholder 4"/>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22</a:t>
            </a:fld>
            <a:endParaRPr lang="en-US">
              <a:solidFill>
                <a:srgbClr val="0182A9"/>
              </a:solidFill>
              <a:latin typeface="Calibri"/>
            </a:endParaRPr>
          </a:p>
        </p:txBody>
      </p:sp>
      <p:sp>
        <p:nvSpPr>
          <p:cNvPr id="7" name="Title 6"/>
          <p:cNvSpPr>
            <a:spLocks noGrp="1"/>
          </p:cNvSpPr>
          <p:nvPr>
            <p:ph type="title"/>
          </p:nvPr>
        </p:nvSpPr>
        <p:spPr>
          <a:xfrm>
            <a:off x="451513" y="360948"/>
            <a:ext cx="11288973" cy="1010653"/>
          </a:xfrm>
        </p:spPr>
        <p:txBody>
          <a:bodyPr/>
          <a:lstStyle/>
          <a:p>
            <a:r>
              <a:rPr lang="en-US"/>
              <a:t>Value Based Purchasing for Pharmaceuticals in Medicaid</a:t>
            </a:r>
          </a:p>
        </p:txBody>
      </p:sp>
    </p:spTree>
    <p:extLst>
      <p:ext uri="{BB962C8B-B14F-4D97-AF65-F5344CB8AC3E}">
        <p14:creationId xmlns:p14="http://schemas.microsoft.com/office/powerpoint/2010/main" val="7854064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23</a:t>
            </a:fld>
            <a:endParaRPr lang="en-US">
              <a:solidFill>
                <a:srgbClr val="0182A9"/>
              </a:solidFill>
              <a:latin typeface="Calibri"/>
            </a:endParaRPr>
          </a:p>
        </p:txBody>
      </p:sp>
      <p:sp>
        <p:nvSpPr>
          <p:cNvPr id="5" name="Content Placeholder 2"/>
          <p:cNvSpPr txBox="1">
            <a:spLocks/>
          </p:cNvSpPr>
          <p:nvPr/>
        </p:nvSpPr>
        <p:spPr>
          <a:xfrm>
            <a:off x="451513" y="1534505"/>
            <a:ext cx="9231571" cy="4618681"/>
          </a:xfrm>
          <a:prstGeom prst="rect">
            <a:avLst/>
          </a:prstGeom>
        </p:spPr>
        <p:txBody>
          <a:bodyPr/>
          <a:lstStyle>
            <a:lvl1pPr marL="257162" indent="-257162" algn="l" defTabSz="342884" rtl="0" eaLnBrk="1" latinLnBrk="0" hangingPunct="1">
              <a:lnSpc>
                <a:spcPct val="85000"/>
              </a:lnSpc>
              <a:spcBef>
                <a:spcPts val="400"/>
              </a:spcBef>
              <a:spcAft>
                <a:spcPts val="800"/>
              </a:spcAft>
              <a:buClr>
                <a:schemeClr val="accent1"/>
              </a:buClr>
              <a:buSzPct val="100000"/>
              <a:buFont typeface="Wingdings 2" panose="05020102010507070707" pitchFamily="18" charset="2"/>
              <a:buChar char=""/>
              <a:defRPr sz="2800" kern="1200" spc="-50" baseline="0">
                <a:solidFill>
                  <a:schemeClr val="tx1">
                    <a:lumMod val="75000"/>
                    <a:lumOff val="25000"/>
                  </a:schemeClr>
                </a:solidFill>
                <a:effectLst/>
                <a:latin typeface="+mn-lt"/>
                <a:ea typeface="+mn-ea"/>
                <a:cs typeface="+mn-cs"/>
              </a:defRPr>
            </a:lvl1pPr>
            <a:lvl2pPr marL="557185" indent="-214303" algn="l" defTabSz="342884" rtl="0" eaLnBrk="1" latinLnBrk="0" hangingPunct="1">
              <a:lnSpc>
                <a:spcPct val="85000"/>
              </a:lnSpc>
              <a:spcBef>
                <a:spcPts val="400"/>
              </a:spcBef>
              <a:spcAft>
                <a:spcPts val="800"/>
              </a:spcAft>
              <a:buClr>
                <a:schemeClr val="accent4"/>
              </a:buClr>
              <a:buSzPct val="100000"/>
              <a:buFont typeface="Calibri" panose="020F0502020204030204" pitchFamily="34" charset="0"/>
              <a:buChar char="»"/>
              <a:defRPr sz="2400" kern="1200" spc="-50" baseline="0">
                <a:solidFill>
                  <a:schemeClr val="tx1">
                    <a:lumMod val="75000"/>
                    <a:lumOff val="25000"/>
                  </a:schemeClr>
                </a:solidFill>
                <a:effectLst/>
                <a:latin typeface="+mn-lt"/>
                <a:ea typeface="+mn-ea"/>
                <a:cs typeface="+mn-cs"/>
              </a:defRPr>
            </a:lvl2pPr>
            <a:lvl3pPr marL="857207" indent="-171442" algn="l" defTabSz="342884" rtl="0" eaLnBrk="1" latinLnBrk="0" hangingPunct="1">
              <a:lnSpc>
                <a:spcPct val="85000"/>
              </a:lnSpc>
              <a:spcBef>
                <a:spcPts val="400"/>
              </a:spcBef>
              <a:spcAft>
                <a:spcPts val="800"/>
              </a:spcAft>
              <a:buClr>
                <a:schemeClr val="accent3"/>
              </a:buClr>
              <a:buSzPct val="100000"/>
              <a:buFont typeface="Wingdings 2" panose="05020102010507070707" pitchFamily="18" charset="2"/>
              <a:buChar char=""/>
              <a:defRPr sz="2000" kern="1200" spc="-50" baseline="0">
                <a:solidFill>
                  <a:schemeClr val="tx1">
                    <a:lumMod val="75000"/>
                    <a:lumOff val="25000"/>
                  </a:schemeClr>
                </a:solidFill>
                <a:effectLst/>
                <a:latin typeface="+mn-lt"/>
                <a:ea typeface="+mn-ea"/>
                <a:cs typeface="+mn-cs"/>
              </a:defRPr>
            </a:lvl3pPr>
            <a:lvl4pPr marL="1200090" indent="-171442" algn="l" defTabSz="342884" rtl="0" eaLnBrk="1" latinLnBrk="0" hangingPunct="1">
              <a:lnSpc>
                <a:spcPct val="85000"/>
              </a:lnSpc>
              <a:spcBef>
                <a:spcPts val="400"/>
              </a:spcBef>
              <a:spcAft>
                <a:spcPts val="800"/>
              </a:spcAft>
              <a:buClr>
                <a:schemeClr val="accent2"/>
              </a:buClr>
              <a:buSzPct val="100000"/>
              <a:buFont typeface="Calibri" panose="020F0502020204030204" pitchFamily="34" charset="0"/>
              <a:buChar char="»"/>
              <a:defRPr sz="1800" kern="1200" spc="-50" baseline="0">
                <a:solidFill>
                  <a:schemeClr val="tx1">
                    <a:lumMod val="75000"/>
                    <a:lumOff val="25000"/>
                  </a:schemeClr>
                </a:solidFill>
                <a:effectLst/>
                <a:latin typeface="+mn-lt"/>
                <a:ea typeface="+mn-ea"/>
                <a:cs typeface="+mn-cs"/>
              </a:defRPr>
            </a:lvl4pPr>
            <a:lvl5pPr marL="1542974" indent="-171442" algn="l" defTabSz="342884" rtl="0" eaLnBrk="1" latinLnBrk="0" hangingPunct="1">
              <a:lnSpc>
                <a:spcPct val="85000"/>
              </a:lnSpc>
              <a:spcBef>
                <a:spcPts val="400"/>
              </a:spcBef>
              <a:spcAft>
                <a:spcPts val="800"/>
              </a:spcAft>
              <a:buClr>
                <a:schemeClr val="accent6"/>
              </a:buClr>
              <a:buSzPct val="100000"/>
              <a:buFont typeface="Wingdings 2" panose="05020102010507070707" pitchFamily="18" charset="2"/>
              <a:buChar char=""/>
              <a:defRPr sz="1600" kern="1200" spc="-5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a:spcAft>
                <a:spcPts val="1200"/>
              </a:spcAft>
              <a:buClr>
                <a:srgbClr val="0182A9"/>
              </a:buClr>
            </a:pPr>
            <a:r>
              <a:rPr lang="en-US">
                <a:solidFill>
                  <a:prstClr val="black">
                    <a:lumMod val="75000"/>
                    <a:lumOff val="25000"/>
                  </a:prstClr>
                </a:solidFill>
                <a:latin typeface="Calibri"/>
              </a:rPr>
              <a:t>New demands on a fragile provider network, particularly for community-based providers</a:t>
            </a:r>
          </a:p>
          <a:p>
            <a:pPr>
              <a:spcAft>
                <a:spcPts val="1200"/>
              </a:spcAft>
              <a:buClr>
                <a:srgbClr val="0182A9"/>
              </a:buClr>
            </a:pPr>
            <a:r>
              <a:rPr lang="en-US">
                <a:solidFill>
                  <a:prstClr val="black">
                    <a:lumMod val="75000"/>
                    <a:lumOff val="25000"/>
                  </a:prstClr>
                </a:solidFill>
                <a:latin typeface="Calibri"/>
              </a:rPr>
              <a:t>Limitations of data sharing and analytics</a:t>
            </a:r>
          </a:p>
          <a:p>
            <a:pPr>
              <a:spcAft>
                <a:spcPts val="1200"/>
              </a:spcAft>
              <a:buClr>
                <a:srgbClr val="0182A9"/>
              </a:buClr>
            </a:pPr>
            <a:r>
              <a:rPr lang="en-US">
                <a:solidFill>
                  <a:prstClr val="black">
                    <a:lumMod val="75000"/>
                    <a:lumOff val="25000"/>
                  </a:prstClr>
                </a:solidFill>
                <a:latin typeface="Calibri"/>
              </a:rPr>
              <a:t>Limited evidence on which VBP approaches are most effective</a:t>
            </a:r>
          </a:p>
          <a:p>
            <a:pPr>
              <a:spcAft>
                <a:spcPts val="1200"/>
              </a:spcAft>
              <a:buClr>
                <a:srgbClr val="0182A9"/>
              </a:buClr>
            </a:pPr>
            <a:r>
              <a:rPr lang="en-US">
                <a:solidFill>
                  <a:prstClr val="black">
                    <a:lumMod val="75000"/>
                    <a:lumOff val="25000"/>
                  </a:prstClr>
                </a:solidFill>
                <a:latin typeface="Calibri"/>
              </a:rPr>
              <a:t>Significant upfront investments for providers</a:t>
            </a:r>
          </a:p>
          <a:p>
            <a:pPr>
              <a:spcAft>
                <a:spcPts val="1200"/>
              </a:spcAft>
              <a:buClr>
                <a:srgbClr val="0182A9"/>
              </a:buClr>
            </a:pPr>
            <a:r>
              <a:rPr lang="en-US">
                <a:solidFill>
                  <a:prstClr val="black">
                    <a:lumMod val="75000"/>
                    <a:lumOff val="25000"/>
                  </a:prstClr>
                </a:solidFill>
                <a:latin typeface="Calibri"/>
              </a:rPr>
              <a:t>Misalignment of payers</a:t>
            </a:r>
          </a:p>
          <a:p>
            <a:pPr>
              <a:spcAft>
                <a:spcPts val="1200"/>
              </a:spcAft>
              <a:buClr>
                <a:srgbClr val="0182A9"/>
              </a:buClr>
            </a:pPr>
            <a:r>
              <a:rPr lang="en-US">
                <a:solidFill>
                  <a:prstClr val="black">
                    <a:lumMod val="75000"/>
                    <a:lumOff val="25000"/>
                  </a:prstClr>
                </a:solidFill>
                <a:latin typeface="Calibri"/>
              </a:rPr>
              <a:t>Health plan rate-setting barriers</a:t>
            </a:r>
          </a:p>
          <a:p>
            <a:pPr marL="0" indent="0">
              <a:spcAft>
                <a:spcPts val="1200"/>
              </a:spcAft>
              <a:buClr>
                <a:srgbClr val="0182A9"/>
              </a:buClr>
              <a:buNone/>
            </a:pPr>
            <a:endParaRPr lang="en-US">
              <a:solidFill>
                <a:prstClr val="black">
                  <a:lumMod val="75000"/>
                  <a:lumOff val="25000"/>
                </a:prstClr>
              </a:solidFill>
              <a:latin typeface="Calibri"/>
            </a:endParaRPr>
          </a:p>
        </p:txBody>
      </p:sp>
      <p:sp>
        <p:nvSpPr>
          <p:cNvPr id="6" name="Title 6"/>
          <p:cNvSpPr>
            <a:spLocks noGrp="1"/>
          </p:cNvSpPr>
          <p:nvPr>
            <p:ph type="title"/>
          </p:nvPr>
        </p:nvSpPr>
        <p:spPr>
          <a:xfrm>
            <a:off x="451514" y="330869"/>
            <a:ext cx="12622801" cy="1010653"/>
          </a:xfrm>
        </p:spPr>
        <p:txBody>
          <a:bodyPr/>
          <a:lstStyle/>
          <a:p>
            <a:r>
              <a:rPr lang="en-US">
                <a:effectLst/>
              </a:rPr>
              <a:t>Implementation of VBP in Medicaid </a:t>
            </a:r>
            <a:br>
              <a:rPr lang="en-US">
                <a:effectLst/>
              </a:rPr>
            </a:br>
            <a:r>
              <a:rPr lang="en-US">
                <a:effectLst/>
              </a:rPr>
              <a:t>Is Challenging</a:t>
            </a:r>
          </a:p>
        </p:txBody>
      </p:sp>
      <p:grpSp>
        <p:nvGrpSpPr>
          <p:cNvPr id="7" name="Group 6"/>
          <p:cNvGrpSpPr/>
          <p:nvPr/>
        </p:nvGrpSpPr>
        <p:grpSpPr>
          <a:xfrm>
            <a:off x="9683085" y="312822"/>
            <a:ext cx="2057400" cy="2057400"/>
            <a:chOff x="6720840" y="274320"/>
            <a:chExt cx="2057400" cy="2057400"/>
          </a:xfrm>
        </p:grpSpPr>
        <p:sp>
          <p:nvSpPr>
            <p:cNvPr id="8" name="Text Box 4"/>
            <p:cNvSpPr txBox="1">
              <a:spLocks noChangeArrowheads="1"/>
            </p:cNvSpPr>
            <p:nvPr/>
          </p:nvSpPr>
          <p:spPr bwMode="auto">
            <a:xfrm>
              <a:off x="6720840" y="274320"/>
              <a:ext cx="2057400" cy="2057400"/>
            </a:xfrm>
            <a:prstGeom prst="ellipse">
              <a:avLst/>
            </a:prstGeom>
            <a:solidFill>
              <a:schemeClr val="accent3"/>
            </a:solidFill>
            <a:ln w="7620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en-US"/>
              </a:defPPr>
              <a:lvl1pPr algn="ctr" fontAlgn="auto">
                <a:lnSpc>
                  <a:spcPct val="85000"/>
                </a:lnSpc>
                <a:spcBef>
                  <a:spcPts val="0"/>
                </a:spcBef>
                <a:spcAft>
                  <a:spcPts val="0"/>
                </a:spcAft>
                <a:defRPr sz="2800" b="1" kern="0" spc="-12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457200"/>
              <a:endParaRPr lang="en-US" sz="2400">
                <a:solidFill>
                  <a:prstClr val="white"/>
                </a:solidFill>
              </a:endParaRPr>
            </a:p>
          </p:txBody>
        </p:sp>
        <p:pic>
          <p:nvPicPr>
            <p:cNvPr id="9" name="Picture 2" descr="https://d30y9cdsu7xlg0.cloudfront.net/png/27600-200.png"/>
            <p:cNvPicPr>
              <a:picLocks noChangeAspect="1" noChangeArrowheads="1"/>
            </p:cNvPicPr>
            <p:nvPr/>
          </p:nvPicPr>
          <p:blipFill>
            <a:blip r:embed="rId3">
              <a:clrChange>
                <a:clrFrom>
                  <a:srgbClr val="0E0E0E">
                    <a:alpha val="5490"/>
                  </a:srgbClr>
                </a:clrFrom>
                <a:clrTo>
                  <a:srgbClr val="0E0E0E">
                    <a:alpha val="0"/>
                  </a:srgbClr>
                </a:clrTo>
              </a:clrChange>
              <a:extLst>
                <a:ext uri="{28A0092B-C50C-407E-A947-70E740481C1C}">
                  <a14:useLocalDpi xmlns:a14="http://schemas.microsoft.com/office/drawing/2010/main" val="0"/>
                </a:ext>
              </a:extLst>
            </a:blip>
            <a:srcRect/>
            <a:stretch>
              <a:fillRect/>
            </a:stretch>
          </p:blipFill>
          <p:spPr bwMode="auto">
            <a:xfrm>
              <a:off x="6972300" y="525780"/>
              <a:ext cx="1554480" cy="1554480"/>
            </a:xfrm>
            <a:prstGeom prst="rect">
              <a:avLst/>
            </a:prstGeom>
            <a:noFill/>
            <a:effectLst>
              <a:outerShdw blurRad="38100" dist="25400" dir="54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65216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6108468" y="1688075"/>
            <a:ext cx="5044232" cy="4483077"/>
          </a:xfrm>
          <a:prstGeom prst="rect">
            <a:avLst/>
          </a:prstGeom>
          <a:ln w="12700">
            <a:solidFill>
              <a:schemeClr val="bg1"/>
            </a:solidFill>
          </a:ln>
          <a:effectLst>
            <a:outerShdw blurRad="38100" dist="25400" dir="5400000" algn="tl" rotWithShape="0">
              <a:prstClr val="black">
                <a:alpha val="20000"/>
              </a:prstClr>
            </a:outerShdw>
          </a:effectLst>
        </p:spPr>
      </p:pic>
      <p:sp>
        <p:nvSpPr>
          <p:cNvPr id="5" name="Title 4"/>
          <p:cNvSpPr>
            <a:spLocks noGrp="1"/>
          </p:cNvSpPr>
          <p:nvPr>
            <p:ph type="title"/>
          </p:nvPr>
        </p:nvSpPr>
        <p:spPr>
          <a:xfrm>
            <a:off x="396376" y="314628"/>
            <a:ext cx="11288973" cy="1010653"/>
          </a:xfrm>
        </p:spPr>
        <p:txBody>
          <a:bodyPr/>
          <a:lstStyle/>
          <a:p>
            <a:r>
              <a:rPr lang="en-US"/>
              <a:t>Visit CHCS.org to…</a:t>
            </a:r>
          </a:p>
        </p:txBody>
      </p:sp>
      <p:sp>
        <p:nvSpPr>
          <p:cNvPr id="17" name="Content Placeholder 1"/>
          <p:cNvSpPr txBox="1">
            <a:spLocks/>
          </p:cNvSpPr>
          <p:nvPr/>
        </p:nvSpPr>
        <p:spPr>
          <a:xfrm>
            <a:off x="396375" y="1688075"/>
            <a:ext cx="4352087" cy="4596068"/>
          </a:xfrm>
          <a:prstGeom prst="rect">
            <a:avLst/>
          </a:prstGeom>
        </p:spPr>
        <p:txBody>
          <a:bodyPr>
            <a:normAutofit/>
          </a:bodyPr>
          <a:lstStyle>
            <a:lvl1pPr marL="257162" indent="-257162" algn="l" defTabSz="342884" rtl="0" eaLnBrk="1" latinLnBrk="0" hangingPunct="1">
              <a:spcBef>
                <a:spcPts val="200"/>
              </a:spcBef>
              <a:spcAft>
                <a:spcPts val="400"/>
              </a:spcAft>
              <a:buClr>
                <a:schemeClr val="accent1"/>
              </a:buClr>
              <a:buSzPct val="50000"/>
              <a:buFont typeface="Wingdings 2" panose="05020102010507070707" pitchFamily="18" charset="2"/>
              <a:buChar char=""/>
              <a:defRPr sz="2400" kern="1200" spc="-40" baseline="0">
                <a:solidFill>
                  <a:schemeClr val="tx1">
                    <a:lumMod val="75000"/>
                    <a:lumOff val="25000"/>
                  </a:schemeClr>
                </a:solidFill>
                <a:effectLst/>
                <a:latin typeface="+mn-lt"/>
                <a:ea typeface="+mn-ea"/>
                <a:cs typeface="+mn-cs"/>
              </a:defRPr>
            </a:lvl1pPr>
            <a:lvl2pPr marL="557185" indent="-214303" algn="l" defTabSz="342884" rtl="0" eaLnBrk="1" latinLnBrk="0" hangingPunct="1">
              <a:spcBef>
                <a:spcPts val="200"/>
              </a:spcBef>
              <a:spcAft>
                <a:spcPts val="400"/>
              </a:spcAft>
              <a:buClr>
                <a:schemeClr val="accent4"/>
              </a:buClr>
              <a:buSzPct val="125000"/>
              <a:buFont typeface="Calibri" panose="020F0502020204030204" pitchFamily="34" charset="0"/>
              <a:buChar char="»"/>
              <a:defRPr sz="2200" kern="1200" spc="-40" baseline="0">
                <a:solidFill>
                  <a:schemeClr val="tx1">
                    <a:lumMod val="75000"/>
                    <a:lumOff val="25000"/>
                  </a:schemeClr>
                </a:solidFill>
                <a:effectLst/>
                <a:latin typeface="+mn-lt"/>
                <a:ea typeface="+mn-ea"/>
                <a:cs typeface="+mn-cs"/>
              </a:defRPr>
            </a:lvl2pPr>
            <a:lvl3pPr marL="857207" indent="-171442" algn="l" defTabSz="342884" rtl="0" eaLnBrk="1" latinLnBrk="0" hangingPunct="1">
              <a:spcBef>
                <a:spcPts val="200"/>
              </a:spcBef>
              <a:spcAft>
                <a:spcPts val="400"/>
              </a:spcAft>
              <a:buClr>
                <a:schemeClr val="accent3"/>
              </a:buClr>
              <a:buSzPct val="50000"/>
              <a:buFont typeface="Wingdings 2" panose="05020102010507070707" pitchFamily="18" charset="2"/>
              <a:buChar char=""/>
              <a:defRPr sz="1800" kern="1200" spc="-40" baseline="0">
                <a:solidFill>
                  <a:schemeClr val="tx1">
                    <a:lumMod val="75000"/>
                    <a:lumOff val="25000"/>
                  </a:schemeClr>
                </a:solidFill>
                <a:effectLst/>
                <a:latin typeface="+mn-lt"/>
                <a:ea typeface="+mn-ea"/>
                <a:cs typeface="+mn-cs"/>
              </a:defRPr>
            </a:lvl3pPr>
            <a:lvl4pPr marL="1200090" indent="-171442" algn="l" defTabSz="342884" rtl="0" eaLnBrk="1" latinLnBrk="0" hangingPunct="1">
              <a:spcBef>
                <a:spcPts val="200"/>
              </a:spcBef>
              <a:spcAft>
                <a:spcPts val="400"/>
              </a:spcAft>
              <a:buClr>
                <a:schemeClr val="accent2"/>
              </a:buClr>
              <a:buSzPct val="125000"/>
              <a:buFont typeface="Calibri" panose="020F0502020204030204" pitchFamily="34" charset="0"/>
              <a:buChar char="»"/>
              <a:defRPr sz="1600" kern="1200" spc="-40" baseline="0">
                <a:solidFill>
                  <a:schemeClr val="tx1">
                    <a:lumMod val="75000"/>
                    <a:lumOff val="25000"/>
                  </a:schemeClr>
                </a:solidFill>
                <a:effectLst/>
                <a:latin typeface="+mn-lt"/>
                <a:ea typeface="+mn-ea"/>
                <a:cs typeface="+mn-cs"/>
              </a:defRPr>
            </a:lvl4pPr>
            <a:lvl5pPr marL="1542974" indent="-171442" algn="l" defTabSz="342884" rtl="0" eaLnBrk="1" latinLnBrk="0" hangingPunct="1">
              <a:spcBef>
                <a:spcPts val="200"/>
              </a:spcBef>
              <a:spcAft>
                <a:spcPts val="400"/>
              </a:spcAft>
              <a:buClr>
                <a:schemeClr val="accent6"/>
              </a:buClr>
              <a:buSzPct val="75000"/>
              <a:buFont typeface="Wingdings 2" panose="05020102010507070707" pitchFamily="18" charset="2"/>
              <a:buChar char="¢"/>
              <a:defRPr sz="1400" kern="1200" spc="-4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marL="231775" indent="-231775">
              <a:buClr>
                <a:srgbClr val="0182A9"/>
              </a:buClr>
            </a:pPr>
            <a:r>
              <a:rPr lang="en-US" b="1" spc="-70">
                <a:solidFill>
                  <a:srgbClr val="CC592B"/>
                </a:solidFill>
                <a:latin typeface="Calibri"/>
              </a:rPr>
              <a:t>Download</a:t>
            </a:r>
            <a:r>
              <a:rPr lang="en-US" spc="-70">
                <a:solidFill>
                  <a:srgbClr val="CC592B"/>
                </a:solidFill>
                <a:latin typeface="Calibri"/>
              </a:rPr>
              <a:t> </a:t>
            </a:r>
            <a:r>
              <a:rPr lang="en-US" sz="1800" spc="-70">
                <a:solidFill>
                  <a:prstClr val="black">
                    <a:lumMod val="75000"/>
                    <a:lumOff val="25000"/>
                  </a:prstClr>
                </a:solidFill>
                <a:latin typeface="Calibri"/>
              </a:rPr>
              <a:t>practical resources </a:t>
            </a:r>
            <a:br>
              <a:rPr lang="en-US" sz="1800" spc="-70">
                <a:solidFill>
                  <a:prstClr val="black">
                    <a:lumMod val="75000"/>
                    <a:lumOff val="25000"/>
                  </a:prstClr>
                </a:solidFill>
                <a:latin typeface="Calibri"/>
              </a:rPr>
            </a:br>
            <a:r>
              <a:rPr lang="en-US" sz="1800" spc="-70">
                <a:solidFill>
                  <a:prstClr val="black">
                    <a:lumMod val="75000"/>
                    <a:lumOff val="25000"/>
                  </a:prstClr>
                </a:solidFill>
                <a:latin typeface="Calibri"/>
              </a:rPr>
              <a:t>to improve the quality and cost-effectiveness of Medicaid services</a:t>
            </a:r>
          </a:p>
          <a:p>
            <a:pPr marL="231775" indent="-231775">
              <a:buClr>
                <a:srgbClr val="0182A9"/>
              </a:buClr>
            </a:pPr>
            <a:endParaRPr lang="en-US" sz="1200" spc="-70">
              <a:solidFill>
                <a:prstClr val="black">
                  <a:lumMod val="75000"/>
                  <a:lumOff val="25000"/>
                </a:prstClr>
              </a:solidFill>
              <a:latin typeface="Calibri"/>
            </a:endParaRPr>
          </a:p>
          <a:p>
            <a:pPr marL="231775" indent="-231775">
              <a:buClr>
                <a:srgbClr val="0182A9"/>
              </a:buClr>
            </a:pPr>
            <a:r>
              <a:rPr lang="en-US" b="1" spc="-70">
                <a:solidFill>
                  <a:srgbClr val="49A799"/>
                </a:solidFill>
                <a:latin typeface="Calibri"/>
              </a:rPr>
              <a:t>Learn</a:t>
            </a:r>
            <a:r>
              <a:rPr lang="en-US" spc="-70">
                <a:solidFill>
                  <a:srgbClr val="49A799"/>
                </a:solidFill>
                <a:latin typeface="Calibri"/>
              </a:rPr>
              <a:t> </a:t>
            </a:r>
            <a:r>
              <a:rPr lang="en-US" sz="1800" spc="-70">
                <a:solidFill>
                  <a:prstClr val="black">
                    <a:lumMod val="75000"/>
                    <a:lumOff val="25000"/>
                  </a:prstClr>
                </a:solidFill>
                <a:latin typeface="Calibri"/>
              </a:rPr>
              <a:t>about cutting-edge efforts to improve care for Medicaid’s highest-need, highest-cost beneficiaries</a:t>
            </a:r>
          </a:p>
          <a:p>
            <a:pPr marL="231775" indent="-231775">
              <a:buClr>
                <a:srgbClr val="0182A9"/>
              </a:buClr>
            </a:pPr>
            <a:endParaRPr lang="en-US" sz="1200" spc="-70">
              <a:solidFill>
                <a:prstClr val="black">
                  <a:lumMod val="75000"/>
                  <a:lumOff val="25000"/>
                </a:prstClr>
              </a:solidFill>
              <a:latin typeface="Calibri"/>
            </a:endParaRPr>
          </a:p>
          <a:p>
            <a:pPr marL="231775" indent="-231775">
              <a:buClr>
                <a:srgbClr val="0182A9"/>
              </a:buClr>
            </a:pPr>
            <a:r>
              <a:rPr lang="en-US" b="1" spc="-70">
                <a:solidFill>
                  <a:srgbClr val="E0B116"/>
                </a:solidFill>
                <a:latin typeface="Calibri"/>
              </a:rPr>
              <a:t>Subscribe</a:t>
            </a:r>
            <a:r>
              <a:rPr lang="en-US" spc="-70">
                <a:solidFill>
                  <a:srgbClr val="E0B116"/>
                </a:solidFill>
                <a:latin typeface="Calibri"/>
              </a:rPr>
              <a:t> </a:t>
            </a:r>
            <a:r>
              <a:rPr lang="en-US" sz="1800" spc="-70">
                <a:solidFill>
                  <a:prstClr val="black">
                    <a:lumMod val="75000"/>
                    <a:lumOff val="25000"/>
                  </a:prstClr>
                </a:solidFill>
                <a:latin typeface="Calibri"/>
              </a:rPr>
              <a:t>to CHCS e-mail, blog </a:t>
            </a:r>
            <a:br>
              <a:rPr lang="en-US" sz="1800" spc="-70">
                <a:solidFill>
                  <a:prstClr val="black">
                    <a:lumMod val="75000"/>
                    <a:lumOff val="25000"/>
                  </a:prstClr>
                </a:solidFill>
                <a:latin typeface="Calibri"/>
              </a:rPr>
            </a:br>
            <a:r>
              <a:rPr lang="en-US" sz="1800" spc="-70">
                <a:solidFill>
                  <a:prstClr val="black">
                    <a:lumMod val="75000"/>
                    <a:lumOff val="25000"/>
                  </a:prstClr>
                </a:solidFill>
                <a:latin typeface="Calibri"/>
              </a:rPr>
              <a:t>and social media updates to learn about new programs and resources </a:t>
            </a:r>
          </a:p>
          <a:p>
            <a:pPr marL="231775" indent="-231775">
              <a:buClr>
                <a:srgbClr val="0182A9"/>
              </a:buClr>
            </a:pPr>
            <a:endParaRPr lang="en-US" sz="1200" b="1" spc="-70">
              <a:solidFill>
                <a:srgbClr val="4F81BD"/>
              </a:solidFill>
              <a:latin typeface="Calibri"/>
            </a:endParaRPr>
          </a:p>
          <a:p>
            <a:pPr marL="231775" indent="-231775">
              <a:buClr>
                <a:srgbClr val="0182A9"/>
              </a:buClr>
            </a:pPr>
            <a:r>
              <a:rPr lang="en-US" b="1" spc="-70">
                <a:solidFill>
                  <a:srgbClr val="4F81BD"/>
                </a:solidFill>
                <a:latin typeface="Calibri"/>
              </a:rPr>
              <a:t>Follow</a:t>
            </a:r>
            <a:r>
              <a:rPr lang="en-US" sz="1800" spc="-70">
                <a:solidFill>
                  <a:prstClr val="black">
                    <a:lumMod val="75000"/>
                    <a:lumOff val="25000"/>
                  </a:prstClr>
                </a:solidFill>
                <a:latin typeface="Calibri"/>
              </a:rPr>
              <a:t> us on Twitter @</a:t>
            </a:r>
            <a:r>
              <a:rPr lang="en-US" sz="1800" spc="-70" err="1">
                <a:solidFill>
                  <a:prstClr val="black">
                    <a:lumMod val="75000"/>
                    <a:lumOff val="25000"/>
                  </a:prstClr>
                </a:solidFill>
                <a:latin typeface="Calibri"/>
              </a:rPr>
              <a:t>CHCShealth</a:t>
            </a:r>
            <a:endParaRPr lang="en-US" sz="1800" spc="-70">
              <a:solidFill>
                <a:prstClr val="black">
                  <a:lumMod val="75000"/>
                  <a:lumOff val="25000"/>
                </a:prstClr>
              </a:solidFill>
              <a:latin typeface="Calibri"/>
            </a:endParaRPr>
          </a:p>
        </p:txBody>
      </p:sp>
      <p:sp>
        <p:nvSpPr>
          <p:cNvPr id="6" name="Slide Number Placeholder 5"/>
          <p:cNvSpPr>
            <a:spLocks noGrp="1"/>
          </p:cNvSpPr>
          <p:nvPr>
            <p:ph type="sldNum" sz="quarter" idx="12"/>
          </p:nvPr>
        </p:nvSpPr>
        <p:spPr/>
        <p:txBody>
          <a:bodyPr/>
          <a:lstStyle/>
          <a:p>
            <a:pPr defTabSz="457200"/>
            <a:fld id="{D57F1E4F-1CFF-5643-939E-217C01CDF565}" type="slidenum">
              <a:rPr lang="en-US">
                <a:solidFill>
                  <a:srgbClr val="0182A9"/>
                </a:solidFill>
                <a:latin typeface="Calibri"/>
              </a:rPr>
              <a:pPr defTabSz="457200"/>
              <a:t>24</a:t>
            </a:fld>
            <a:endParaRPr lang="en-US">
              <a:solidFill>
                <a:srgbClr val="0182A9"/>
              </a:solidFill>
              <a:latin typeface="Calibri"/>
            </a:endParaRPr>
          </a:p>
        </p:txBody>
      </p:sp>
      <p:grpSp>
        <p:nvGrpSpPr>
          <p:cNvPr id="12" name="Group 11"/>
          <p:cNvGrpSpPr/>
          <p:nvPr/>
        </p:nvGrpSpPr>
        <p:grpSpPr bwMode="gray">
          <a:xfrm>
            <a:off x="5285508" y="1688075"/>
            <a:ext cx="914400" cy="914400"/>
            <a:chOff x="3761508" y="1707326"/>
            <a:chExt cx="914400" cy="914400"/>
          </a:xfrm>
        </p:grpSpPr>
        <p:sp>
          <p:nvSpPr>
            <p:cNvPr id="41" name="Oval 40"/>
            <p:cNvSpPr/>
            <p:nvPr/>
          </p:nvSpPr>
          <p:spPr bwMode="gray">
            <a:xfrm>
              <a:off x="3761508" y="1707326"/>
              <a:ext cx="914400" cy="914400"/>
            </a:xfrm>
            <a:prstGeom prst="ellipse">
              <a:avLst/>
            </a:prstGeom>
            <a:solidFill>
              <a:schemeClr val="accent4"/>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defTabSz="457200">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07228" y="1753046"/>
              <a:ext cx="822960" cy="822960"/>
            </a:xfrm>
            <a:prstGeom prst="rect">
              <a:avLst/>
            </a:prstGeom>
            <a:noFill/>
            <a:effectLst>
              <a:outerShdw blurRad="38100" dist="25400" dir="5400000" algn="tl" rotWithShape="0">
                <a:prstClr val="black">
                  <a:alpha val="20000"/>
                </a:prstClr>
              </a:outerShdw>
            </a:effectLst>
          </p:spPr>
        </p:pic>
      </p:grpSp>
      <p:grpSp>
        <p:nvGrpSpPr>
          <p:cNvPr id="15" name="Group 14"/>
          <p:cNvGrpSpPr/>
          <p:nvPr/>
        </p:nvGrpSpPr>
        <p:grpSpPr bwMode="gray">
          <a:xfrm>
            <a:off x="5285508" y="4022235"/>
            <a:ext cx="914400" cy="914400"/>
            <a:chOff x="3761508" y="2933801"/>
            <a:chExt cx="914400" cy="914400"/>
          </a:xfrm>
        </p:grpSpPr>
        <p:sp>
          <p:nvSpPr>
            <p:cNvPr id="35" name="Oval 34"/>
            <p:cNvSpPr/>
            <p:nvPr/>
          </p:nvSpPr>
          <p:spPr bwMode="gray">
            <a:xfrm>
              <a:off x="3761508" y="2933801"/>
              <a:ext cx="914400" cy="914400"/>
            </a:xfrm>
            <a:prstGeom prst="ellipse">
              <a:avLst/>
            </a:prstGeom>
            <a:solidFill>
              <a:schemeClr val="accent2"/>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defTabSz="457200">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52948" y="3025241"/>
              <a:ext cx="731520" cy="731520"/>
            </a:xfrm>
            <a:prstGeom prst="rect">
              <a:avLst/>
            </a:prstGeom>
            <a:noFill/>
            <a:effectLst>
              <a:outerShdw blurRad="38100" dist="25400" dir="5400000" algn="tl" rotWithShape="0">
                <a:prstClr val="black">
                  <a:alpha val="20000"/>
                </a:prstClr>
              </a:outerShdw>
            </a:effectLst>
          </p:spPr>
        </p:pic>
      </p:grpSp>
      <p:grpSp>
        <p:nvGrpSpPr>
          <p:cNvPr id="10" name="Group 9"/>
          <p:cNvGrpSpPr/>
          <p:nvPr/>
        </p:nvGrpSpPr>
        <p:grpSpPr bwMode="gray">
          <a:xfrm>
            <a:off x="5285508" y="2855155"/>
            <a:ext cx="914400" cy="914400"/>
            <a:chOff x="3761508" y="4159399"/>
            <a:chExt cx="914400" cy="914400"/>
          </a:xfrm>
        </p:grpSpPr>
        <p:sp>
          <p:nvSpPr>
            <p:cNvPr id="38" name="Oval 37"/>
            <p:cNvSpPr/>
            <p:nvPr/>
          </p:nvSpPr>
          <p:spPr bwMode="gray">
            <a:xfrm>
              <a:off x="3761508" y="4159399"/>
              <a:ext cx="914400" cy="914400"/>
            </a:xfrm>
            <a:prstGeom prst="ellipse">
              <a:avLst/>
            </a:prstGeom>
            <a:solidFill>
              <a:schemeClr val="accent3"/>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defTabSz="457200">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07228" y="4205119"/>
              <a:ext cx="822960" cy="822960"/>
            </a:xfrm>
            <a:prstGeom prst="rect">
              <a:avLst/>
            </a:prstGeom>
            <a:noFill/>
            <a:effectLst>
              <a:outerShdw blurRad="38100" dist="25400" dir="5400000" algn="tl" rotWithShape="0">
                <a:prstClr val="black">
                  <a:alpha val="20000"/>
                </a:prstClr>
              </a:outerShdw>
            </a:effectLst>
          </p:spPr>
        </p:pic>
      </p:grpSp>
      <p:grpSp>
        <p:nvGrpSpPr>
          <p:cNvPr id="4" name="Group 3"/>
          <p:cNvGrpSpPr/>
          <p:nvPr/>
        </p:nvGrpSpPr>
        <p:grpSpPr>
          <a:xfrm>
            <a:off x="5285508" y="5189316"/>
            <a:ext cx="914400" cy="914400"/>
            <a:chOff x="3787320" y="5321775"/>
            <a:chExt cx="914400" cy="914400"/>
          </a:xfrm>
        </p:grpSpPr>
        <p:sp>
          <p:nvSpPr>
            <p:cNvPr id="20" name="Oval 19"/>
            <p:cNvSpPr/>
            <p:nvPr/>
          </p:nvSpPr>
          <p:spPr bwMode="gray">
            <a:xfrm>
              <a:off x="3787320" y="5321775"/>
              <a:ext cx="914400" cy="914400"/>
            </a:xfrm>
            <a:prstGeom prst="ellipse">
              <a:avLst/>
            </a:prstGeom>
            <a:solidFill>
              <a:schemeClr val="accent6"/>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algn="ctr" defTabSz="457200">
                <a:lnSpc>
                  <a:spcPct val="85000"/>
                </a:lnSpc>
              </a:pPr>
              <a:endParaRPr lang="en-US" sz="2400" b="1" kern="0" spc="-120">
                <a:solidFill>
                  <a:srgbClr val="312E2E"/>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7903" y="5458935"/>
              <a:ext cx="640080" cy="640080"/>
            </a:xfrm>
            <a:prstGeom prst="rect">
              <a:avLst/>
            </a:prstGeom>
            <a:noFill/>
            <a:effectLst>
              <a:outerShdw blurRad="38100" dist="25400" dir="5400000" algn="tl" rotWithShape="0">
                <a:prstClr val="black">
                  <a:alpha val="20000"/>
                </a:prstClr>
              </a:outerShdw>
            </a:effectLst>
          </p:spPr>
        </p:pic>
      </p:grpSp>
    </p:spTree>
    <p:extLst>
      <p:ext uri="{BB962C8B-B14F-4D97-AF65-F5344CB8AC3E}">
        <p14:creationId xmlns:p14="http://schemas.microsoft.com/office/powerpoint/2010/main" val="31969663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4A6-3C01-48BB-AB5C-A79922F59849}"/>
              </a:ext>
            </a:extLst>
          </p:cNvPr>
          <p:cNvSpPr>
            <a:spLocks noGrp="1"/>
          </p:cNvSpPr>
          <p:nvPr>
            <p:ph type="title"/>
          </p:nvPr>
        </p:nvSpPr>
        <p:spPr/>
        <p:txBody>
          <a:bodyPr/>
          <a:lstStyle/>
          <a:p>
            <a:r>
              <a:rPr lang="en-US" b="1"/>
              <a:t>Polling Question #1</a:t>
            </a:r>
          </a:p>
        </p:txBody>
      </p:sp>
      <p:sp>
        <p:nvSpPr>
          <p:cNvPr id="3" name="Footer Placeholder 2">
            <a:extLst>
              <a:ext uri="{FF2B5EF4-FFF2-40B4-BE49-F238E27FC236}">
                <a16:creationId xmlns:a16="http://schemas.microsoft.com/office/drawing/2014/main" id="{9E286E83-C2E0-414A-B375-98A255CC93F4}"/>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23E48"/>
                </a:solidFill>
                <a:effectLst/>
                <a:uLnTx/>
                <a:uFillTx/>
                <a:latin typeface="Arial"/>
                <a:ea typeface="+mn-ea"/>
                <a:cs typeface="+mn-cs"/>
              </a:rPr>
              <a:t> </a:t>
            </a:r>
          </a:p>
        </p:txBody>
      </p:sp>
      <p:sp>
        <p:nvSpPr>
          <p:cNvPr id="5" name="Slide Number Placeholder 3">
            <a:extLst>
              <a:ext uri="{FF2B5EF4-FFF2-40B4-BE49-F238E27FC236}">
                <a16:creationId xmlns:a16="http://schemas.microsoft.com/office/drawing/2014/main" id="{6D7A91F0-2759-49C4-A11B-0CDBE80BA7B0}"/>
              </a:ext>
            </a:extLst>
          </p:cNvPr>
          <p:cNvSpPr txBox="1">
            <a:spLocks/>
          </p:cNvSpPr>
          <p:nvPr/>
        </p:nvSpPr>
        <p:spPr>
          <a:xfrm>
            <a:off x="4736044" y="6492875"/>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800" smtClean="0">
                <a:solidFill>
                  <a:prstClr val="white">
                    <a:lumMod val="50000"/>
                  </a:prstClr>
                </a:solidFill>
              </a:rPr>
              <a:pPr algn="ctr">
                <a:defRPr/>
              </a:pPr>
              <a:t>25</a:t>
            </a:fld>
            <a:endParaRPr lang="en-US" sz="800">
              <a:solidFill>
                <a:prstClr val="white">
                  <a:lumMod val="50000"/>
                </a:prstClr>
              </a:solidFill>
            </a:endParaRPr>
          </a:p>
        </p:txBody>
      </p:sp>
      <p:sp>
        <p:nvSpPr>
          <p:cNvPr id="6" name="Content Placeholder 1">
            <a:extLst>
              <a:ext uri="{FF2B5EF4-FFF2-40B4-BE49-F238E27FC236}">
                <a16:creationId xmlns:a16="http://schemas.microsoft.com/office/drawing/2014/main" id="{DEBE8C90-C91A-4C25-B9E0-F82C968947A2}"/>
              </a:ext>
            </a:extLst>
          </p:cNvPr>
          <p:cNvSpPr txBox="1">
            <a:spLocks/>
          </p:cNvSpPr>
          <p:nvPr/>
        </p:nvSpPr>
        <p:spPr>
          <a:xfrm>
            <a:off x="508009" y="1268413"/>
            <a:ext cx="11480791" cy="4827587"/>
          </a:xfrm>
          <a:prstGeom prst="rect">
            <a:avLst/>
          </a:prstGeom>
        </p:spPr>
        <p:txBody>
          <a:bodyPr anchor="t"/>
          <a:lst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0" indent="0">
              <a:buFont typeface="Wingdings" panose="05000000000000000000" pitchFamily="2" charset="2"/>
              <a:buNone/>
            </a:pPr>
            <a:r>
              <a:rPr lang="en-US" b="1" kern="0" dirty="0">
                <a:cs typeface="Arial"/>
              </a:rPr>
              <a:t>Is your organization actively working on value-based payment models/strategies?</a:t>
            </a:r>
          </a:p>
          <a:p>
            <a:r>
              <a:rPr lang="en-US" kern="0" dirty="0">
                <a:cs typeface="Arial"/>
              </a:rPr>
              <a:t>Yes – We are actively implementing value-based models.</a:t>
            </a:r>
          </a:p>
          <a:p>
            <a:r>
              <a:rPr lang="en-US" kern="0" dirty="0">
                <a:cs typeface="Arial"/>
              </a:rPr>
              <a:t>Yes – We are actively designing models for implementation.</a:t>
            </a:r>
          </a:p>
          <a:p>
            <a:r>
              <a:rPr lang="en-US" kern="0" dirty="0">
                <a:cs typeface="Arial"/>
              </a:rPr>
              <a:t>No</a:t>
            </a:r>
          </a:p>
          <a:p>
            <a:r>
              <a:rPr lang="en-US" kern="0" dirty="0">
                <a:cs typeface="Arial"/>
              </a:rPr>
              <a:t>Unsure</a:t>
            </a:r>
          </a:p>
          <a:p>
            <a:endParaRPr lang="en-US" kern="0">
              <a:cs typeface="Arial"/>
            </a:endParaRPr>
          </a:p>
        </p:txBody>
      </p:sp>
    </p:spTree>
    <p:extLst>
      <p:ext uri="{BB962C8B-B14F-4D97-AF65-F5344CB8AC3E}">
        <p14:creationId xmlns:p14="http://schemas.microsoft.com/office/powerpoint/2010/main" val="1606940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Integrated Health Partnerships:</a:t>
            </a:r>
            <a:br>
              <a:rPr lang="en-US"/>
            </a:br>
            <a:r>
              <a:rPr lang="en-US"/>
              <a:t>A Collaboration Between Payer and Provider</a:t>
            </a:r>
          </a:p>
        </p:txBody>
      </p:sp>
      <p:sp>
        <p:nvSpPr>
          <p:cNvPr id="3" name="Text Placeholder 2"/>
          <p:cNvSpPr>
            <a:spLocks noGrp="1"/>
          </p:cNvSpPr>
          <p:nvPr>
            <p:ph type="body" sz="quarter" idx="14"/>
          </p:nvPr>
        </p:nvSpPr>
        <p:spPr/>
        <p:txBody>
          <a:bodyPr>
            <a:normAutofit/>
          </a:bodyPr>
          <a:lstStyle/>
          <a:p>
            <a:r>
              <a:rPr lang="en-US"/>
              <a:t>Mathew Spaan | Manager, Care Delivery &amp; Payment Reform at DHS</a:t>
            </a:r>
          </a:p>
        </p:txBody>
      </p:sp>
      <p:sp>
        <p:nvSpPr>
          <p:cNvPr id="5" name="Text Placeholder 4"/>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28539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 with text that reads &quot;1 in 5 Minnesotans using public health care programs depend on them for mental health and chemical dependency treatment.&quot; The graphic includes five stick figures. The figure in the middle is yellow, setting it apart from the other four in green to represent the 1 in 5 Minnesotans." title="1 in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412" y="1554163"/>
            <a:ext cx="9144000" cy="4572000"/>
          </a:xfr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136BFB-4550-471F-B664-DBC625DD0DE6}"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6/6/2019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sp>
        <p:nvSpPr>
          <p:cNvPr id="8" name="Title 1"/>
          <p:cNvSpPr>
            <a:spLocks noGrp="1"/>
          </p:cNvSpPr>
          <p:nvPr>
            <p:ph type="title"/>
          </p:nvPr>
        </p:nvSpPr>
        <p:spPr/>
        <p:txBody>
          <a:bodyPr/>
          <a:lstStyle/>
          <a:p>
            <a:r>
              <a:rPr lang="en-US"/>
              <a:t>Minnesota health care programs serve …</a:t>
            </a:r>
          </a:p>
        </p:txBody>
      </p:sp>
      <p:sp>
        <p:nvSpPr>
          <p:cNvPr id="2" name="TextBox 1"/>
          <p:cNvSpPr txBox="1"/>
          <p:nvPr/>
        </p:nvSpPr>
        <p:spPr>
          <a:xfrm>
            <a:off x="2768506" y="4617020"/>
            <a:ext cx="665181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865"/>
                </a:solidFill>
                <a:effectLst/>
                <a:uLnTx/>
                <a:uFillTx/>
                <a:latin typeface="Calibri"/>
                <a:ea typeface="+mn-ea"/>
                <a:cs typeface="Arial" panose="020B0604020202020204" pitchFamily="34" charset="0"/>
              </a:rPr>
              <a:t>1.2 million </a:t>
            </a:r>
            <a:r>
              <a:rPr kumimoji="0" lang="en-US" sz="2800" b="0" i="0" u="none" strike="noStrike" kern="1200" cap="none" spc="0" normalizeH="0" baseline="0" noProof="0">
                <a:ln>
                  <a:noFill/>
                </a:ln>
                <a:solidFill>
                  <a:srgbClr val="003865"/>
                </a:solidFill>
                <a:effectLst/>
                <a:uLnTx/>
                <a:uFillTx/>
                <a:latin typeface="Calibri"/>
                <a:ea typeface="+mn-ea"/>
                <a:cs typeface="Arial" panose="020B0604020202020204" pitchFamily="34" charset="0"/>
              </a:rPr>
              <a:t>enrollees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Calibri"/>
                <a:ea typeface="+mn-ea"/>
                <a:cs typeface="Arial" panose="020B0604020202020204" pitchFamily="34" charset="0"/>
              </a:rPr>
              <a:t>$12.1 billion annual expenditures </a:t>
            </a:r>
            <a:r>
              <a:rPr kumimoji="0" lang="en-US" sz="2000" b="0" i="0" u="none" strike="noStrike" kern="1200" cap="none" spc="0" normalizeH="0" baseline="0" noProof="0">
                <a:ln>
                  <a:noFill/>
                </a:ln>
                <a:solidFill>
                  <a:srgbClr val="003865"/>
                </a:solidFill>
                <a:effectLst/>
                <a:uLnTx/>
                <a:uFillTx/>
                <a:latin typeface="Calibri"/>
                <a:ea typeface="+mn-ea"/>
                <a:cs typeface="Arial" panose="020B0604020202020204" pitchFamily="34" charset="0"/>
              </a:rPr>
              <a:t>approx. (FY17) </a:t>
            </a:r>
          </a:p>
        </p:txBody>
      </p:sp>
      <p:sp>
        <p:nvSpPr>
          <p:cNvPr id="3" name="TextBox 2"/>
          <p:cNvSpPr txBox="1"/>
          <p:nvPr/>
        </p:nvSpPr>
        <p:spPr>
          <a:xfrm>
            <a:off x="1840006" y="5543463"/>
            <a:ext cx="238012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
        <p:nvSpPr>
          <p:cNvPr id="9" name="Slide Number Placeholder 3">
            <a:extLst>
              <a:ext uri="{FF2B5EF4-FFF2-40B4-BE49-F238E27FC236}">
                <a16:creationId xmlns:a16="http://schemas.microsoft.com/office/drawing/2014/main" id="{11EFBD0C-3DF6-4EBA-A7BF-EFDBB561B902}"/>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27</a:t>
            </a:fld>
            <a:endParaRPr lang="en-US" sz="1200">
              <a:solidFill>
                <a:prstClr val="white">
                  <a:lumMod val="50000"/>
                </a:prstClr>
              </a:solidFill>
            </a:endParaRPr>
          </a:p>
        </p:txBody>
      </p:sp>
    </p:spTree>
    <p:extLst>
      <p:ext uri="{BB962C8B-B14F-4D97-AF65-F5344CB8AC3E}">
        <p14:creationId xmlns:p14="http://schemas.microsoft.com/office/powerpoint/2010/main" val="2738014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Minnesota has purchased health care for enrollees</a:t>
            </a:r>
          </a:p>
        </p:txBody>
      </p:sp>
      <p:pic>
        <p:nvPicPr>
          <p:cNvPr id="4" name="Content Placeholder 3"/>
          <p:cNvPicPr>
            <a:picLocks noGrp="1" noChangeAspect="1"/>
          </p:cNvPicPr>
          <p:nvPr>
            <p:ph idx="1"/>
          </p:nvPr>
        </p:nvPicPr>
        <p:blipFill rotWithShape="1">
          <a:blip r:embed="rId3"/>
          <a:srcRect l="18218" t="12293" r="14561" b="15576"/>
          <a:stretch/>
        </p:blipFill>
        <p:spPr>
          <a:xfrm>
            <a:off x="6241850" y="1248621"/>
            <a:ext cx="5226250" cy="5608017"/>
          </a:xfrm>
          <a:prstGeom prst="rect">
            <a:avLst/>
          </a:prstGeom>
        </p:spPr>
      </p:pic>
      <p:graphicFrame>
        <p:nvGraphicFramePr>
          <p:cNvPr id="7" name="Diagram 6"/>
          <p:cNvGraphicFramePr/>
          <p:nvPr/>
        </p:nvGraphicFramePr>
        <p:xfrm>
          <a:off x="1498600" y="1751631"/>
          <a:ext cx="6313615" cy="4812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3">
            <a:extLst>
              <a:ext uri="{FF2B5EF4-FFF2-40B4-BE49-F238E27FC236}">
                <a16:creationId xmlns:a16="http://schemas.microsoft.com/office/drawing/2014/main" id="{D1E6DE17-E032-45C9-8D1A-3EAE08AAE1DF}"/>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28</a:t>
            </a:fld>
            <a:endParaRPr lang="en-US" sz="1200">
              <a:solidFill>
                <a:prstClr val="white">
                  <a:lumMod val="50000"/>
                </a:prstClr>
              </a:solidFill>
            </a:endParaRPr>
          </a:p>
        </p:txBody>
      </p:sp>
    </p:spTree>
    <p:extLst>
      <p:ext uri="{BB962C8B-B14F-4D97-AF65-F5344CB8AC3E}">
        <p14:creationId xmlns:p14="http://schemas.microsoft.com/office/powerpoint/2010/main" val="346002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a:t>Where the IHP program comes in…</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sp>
        <p:nvSpPr>
          <p:cNvPr id="3" name="Content Placeholder 2"/>
          <p:cNvSpPr>
            <a:spLocks noGrp="1"/>
          </p:cNvSpPr>
          <p:nvPr>
            <p:ph idx="1"/>
          </p:nvPr>
        </p:nvSpPr>
        <p:spPr>
          <a:xfrm>
            <a:off x="6457950" y="1537855"/>
            <a:ext cx="4615412" cy="4818493"/>
          </a:xfrm>
        </p:spPr>
        <p:txBody>
          <a:bodyPr>
            <a:normAutofit fontScale="92500" lnSpcReduction="20000"/>
          </a:bodyPr>
          <a:lstStyle/>
          <a:p>
            <a:pPr>
              <a:spcBef>
                <a:spcPts val="600"/>
              </a:spcBef>
              <a:spcAft>
                <a:spcPts val="600"/>
              </a:spcAft>
            </a:pPr>
            <a:r>
              <a:rPr lang="en-US" sz="2600" noProof="0"/>
              <a:t>MN’s Medicaid Accountable Care Organization (</a:t>
            </a:r>
            <a:r>
              <a:rPr lang="en-US" sz="2600" b="1" noProof="0"/>
              <a:t>ACO</a:t>
            </a:r>
            <a:r>
              <a:rPr lang="en-US" sz="2600" noProof="0"/>
              <a:t>) model</a:t>
            </a:r>
          </a:p>
          <a:p>
            <a:pPr>
              <a:spcBef>
                <a:spcPts val="600"/>
              </a:spcBef>
              <a:spcAft>
                <a:spcPts val="600"/>
              </a:spcAft>
            </a:pPr>
            <a:r>
              <a:rPr lang="en-US" sz="2600" b="1" noProof="0"/>
              <a:t>Enhance accountability</a:t>
            </a:r>
            <a:r>
              <a:rPr lang="en-US" sz="2600" noProof="0"/>
              <a:t> for patients’ care, </a:t>
            </a:r>
            <a:r>
              <a:rPr lang="en-US" sz="2600" b="1" noProof="0"/>
              <a:t>create incentives for innovative care models</a:t>
            </a:r>
            <a:r>
              <a:rPr lang="en-US" sz="2600" noProof="0"/>
              <a:t> that meet IHI triple aim</a:t>
            </a:r>
          </a:p>
          <a:p>
            <a:pPr>
              <a:spcBef>
                <a:spcPts val="600"/>
              </a:spcBef>
              <a:spcAft>
                <a:spcPts val="600"/>
              </a:spcAft>
            </a:pPr>
            <a:r>
              <a:rPr lang="en-US" sz="2600" noProof="0"/>
              <a:t>First </a:t>
            </a:r>
            <a:r>
              <a:rPr lang="en-US" sz="2600" b="1" noProof="0"/>
              <a:t>six (6) IHPs started in 2013</a:t>
            </a:r>
            <a:r>
              <a:rPr lang="en-US" sz="2600" noProof="0"/>
              <a:t>, covering ~100,000 Medicaid beneficiaries</a:t>
            </a:r>
          </a:p>
          <a:p>
            <a:pPr>
              <a:spcBef>
                <a:spcPts val="600"/>
              </a:spcBef>
              <a:spcAft>
                <a:spcPts val="0"/>
              </a:spcAft>
            </a:pPr>
            <a:r>
              <a:rPr lang="en-US" sz="2600" noProof="0"/>
              <a:t>We now have </a:t>
            </a:r>
            <a:r>
              <a:rPr lang="en-US" sz="2600" b="1" noProof="0"/>
              <a:t>25 IHPs, covering </a:t>
            </a:r>
            <a:r>
              <a:rPr lang="en-US" sz="2600" b="1"/>
              <a:t>about </a:t>
            </a:r>
            <a:r>
              <a:rPr lang="en-US" sz="2600" b="1" noProof="0"/>
              <a:t>460,000 </a:t>
            </a:r>
            <a:r>
              <a:rPr lang="en-US" sz="2600" noProof="0"/>
              <a:t>beneficiaries, with wide diversity and spread</a:t>
            </a:r>
          </a:p>
          <a:p>
            <a:pPr>
              <a:spcBef>
                <a:spcPts val="600"/>
              </a:spcBef>
              <a:spcAft>
                <a:spcPts val="0"/>
              </a:spcAft>
            </a:pPr>
            <a:r>
              <a:rPr lang="en-US" sz="2600"/>
              <a:t>In 2018, we launched our “</a:t>
            </a:r>
            <a:r>
              <a:rPr lang="en-US" sz="2600" b="1"/>
              <a:t>IHP 2.0</a:t>
            </a:r>
            <a:r>
              <a:rPr lang="en-US" sz="2600"/>
              <a:t>” model</a:t>
            </a:r>
            <a:endParaRPr lang="en-US" sz="2600" noProof="0"/>
          </a:p>
        </p:txBody>
      </p:sp>
      <p:pic>
        <p:nvPicPr>
          <p:cNvPr id="11" name="Picture 10" descr="Triple Aim pitcture. Population health, experience of care, and per capital cost." title="IHI Triple Aim"/>
          <p:cNvPicPr>
            <a:picLocks noChangeAspect="1"/>
          </p:cNvPicPr>
          <p:nvPr/>
        </p:nvPicPr>
        <p:blipFill rotWithShape="1">
          <a:blip r:embed="rId3" cstate="email">
            <a:extLst>
              <a:ext uri="{28A0092B-C50C-407E-A947-70E740481C1C}">
                <a14:useLocalDpi xmlns:a14="http://schemas.microsoft.com/office/drawing/2010/main"/>
              </a:ext>
            </a:extLst>
          </a:blip>
          <a:srcRect t="-144"/>
          <a:stretch/>
        </p:blipFill>
        <p:spPr>
          <a:xfrm>
            <a:off x="580493" y="1817052"/>
            <a:ext cx="4992314" cy="3819525"/>
          </a:xfrm>
          <a:prstGeom prst="rect">
            <a:avLst/>
          </a:prstGeom>
        </p:spPr>
      </p:pic>
      <p:sp>
        <p:nvSpPr>
          <p:cNvPr id="6" name="Slide Number Placeholder 3">
            <a:extLst>
              <a:ext uri="{FF2B5EF4-FFF2-40B4-BE49-F238E27FC236}">
                <a16:creationId xmlns:a16="http://schemas.microsoft.com/office/drawing/2014/main" id="{BA610B20-0BC5-4925-9FBA-FDD1DF93A164}"/>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29</a:t>
            </a:fld>
            <a:endParaRPr lang="en-US" sz="1200">
              <a:solidFill>
                <a:prstClr val="white">
                  <a:lumMod val="50000"/>
                </a:prstClr>
              </a:solidFill>
            </a:endParaRPr>
          </a:p>
        </p:txBody>
      </p:sp>
    </p:spTree>
    <p:extLst>
      <p:ext uri="{BB962C8B-B14F-4D97-AF65-F5344CB8AC3E}">
        <p14:creationId xmlns:p14="http://schemas.microsoft.com/office/powerpoint/2010/main" val="184470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28B39-DAE5-4505-BF1A-0F648B4370D4}"/>
              </a:ext>
            </a:extLst>
          </p:cNvPr>
          <p:cNvSpPr>
            <a:spLocks noGrp="1"/>
          </p:cNvSpPr>
          <p:nvPr>
            <p:ph idx="1"/>
          </p:nvPr>
        </p:nvSpPr>
        <p:spPr>
          <a:xfrm>
            <a:off x="600501" y="1257046"/>
            <a:ext cx="10753299" cy="4828033"/>
          </a:xfrm>
        </p:spPr>
        <p:txBody>
          <a:bodyPr/>
          <a:lstStyle/>
          <a:p>
            <a:pPr>
              <a:lnSpc>
                <a:spcPct val="150000"/>
              </a:lnSpc>
            </a:pPr>
            <a:r>
              <a:rPr lang="en-US" sz="2000">
                <a:solidFill>
                  <a:schemeClr val="tx1"/>
                </a:solidFill>
              </a:rPr>
              <a:t>Overview of CAQH CORE VBP Report</a:t>
            </a:r>
          </a:p>
          <a:p>
            <a:pPr>
              <a:lnSpc>
                <a:spcPct val="150000"/>
              </a:lnSpc>
            </a:pPr>
            <a:r>
              <a:rPr lang="en-US" sz="2000"/>
              <a:t>Overview of State Medicaid Agency Trends in Value Based Payment </a:t>
            </a:r>
          </a:p>
          <a:p>
            <a:pPr>
              <a:lnSpc>
                <a:spcPct val="150000"/>
              </a:lnSpc>
            </a:pPr>
            <a:r>
              <a:rPr lang="en-US" sz="2000"/>
              <a:t>Integrated Health Partnerships: A Collaboration between Payer and Provider</a:t>
            </a:r>
          </a:p>
          <a:p>
            <a:pPr>
              <a:lnSpc>
                <a:spcPct val="150000"/>
              </a:lnSpc>
            </a:pPr>
            <a:r>
              <a:rPr lang="en-US" sz="2000">
                <a:solidFill>
                  <a:schemeClr val="tx1"/>
                </a:solidFill>
              </a:rPr>
              <a:t>Q &amp; A</a:t>
            </a:r>
          </a:p>
        </p:txBody>
      </p:sp>
      <p:sp>
        <p:nvSpPr>
          <p:cNvPr id="3" name="Title 2">
            <a:extLst>
              <a:ext uri="{FF2B5EF4-FFF2-40B4-BE49-F238E27FC236}">
                <a16:creationId xmlns:a16="http://schemas.microsoft.com/office/drawing/2014/main" id="{ACD6A1D0-3CD8-4F8D-B8B5-E8FA377AB90E}"/>
              </a:ext>
            </a:extLst>
          </p:cNvPr>
          <p:cNvSpPr>
            <a:spLocks noGrp="1"/>
          </p:cNvSpPr>
          <p:nvPr>
            <p:ph type="title"/>
          </p:nvPr>
        </p:nvSpPr>
        <p:spPr/>
        <p:txBody>
          <a:bodyPr/>
          <a:lstStyle/>
          <a:p>
            <a:r>
              <a:rPr lang="en-US" b="1"/>
              <a:t>Session Outline</a:t>
            </a:r>
          </a:p>
        </p:txBody>
      </p:sp>
      <p:sp>
        <p:nvSpPr>
          <p:cNvPr id="4" name="Slide Number Placeholder 3">
            <a:extLst>
              <a:ext uri="{FF2B5EF4-FFF2-40B4-BE49-F238E27FC236}">
                <a16:creationId xmlns:a16="http://schemas.microsoft.com/office/drawing/2014/main" id="{F22614CB-1401-494F-BB95-DFAD0503C8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1117934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12" y="1643114"/>
            <a:ext cx="4472430" cy="5078361"/>
          </a:xfrm>
          <a:prstGeom prst="rect">
            <a:avLst/>
          </a:prstGeom>
          <a:solidFill>
            <a:schemeClr val="accent1">
              <a:alpha val="0"/>
            </a:schemeClr>
          </a:solidFill>
        </p:spPr>
      </p:pic>
      <p:sp>
        <p:nvSpPr>
          <p:cNvPr id="2" name="Title 1"/>
          <p:cNvSpPr>
            <a:spLocks noGrp="1"/>
          </p:cNvSpPr>
          <p:nvPr>
            <p:ph type="title"/>
          </p:nvPr>
        </p:nvSpPr>
        <p:spPr/>
        <p:txBody>
          <a:bodyPr/>
          <a:lstStyle/>
          <a:p>
            <a:r>
              <a:rPr lang="en-US"/>
              <a:t>Core concepts and accountability</a:t>
            </a:r>
          </a:p>
        </p:txBody>
      </p:sp>
      <p:sp>
        <p:nvSpPr>
          <p:cNvPr id="3" name="Content Placeholder 2"/>
          <p:cNvSpPr>
            <a:spLocks noGrp="1"/>
          </p:cNvSpPr>
          <p:nvPr>
            <p:ph idx="1"/>
          </p:nvPr>
        </p:nvSpPr>
        <p:spPr>
          <a:xfrm>
            <a:off x="4798142" y="1546859"/>
            <a:ext cx="6905454" cy="4952263"/>
          </a:xfrm>
          <a:solidFill>
            <a:schemeClr val="bg1">
              <a:alpha val="70000"/>
            </a:schemeClr>
          </a:solidFill>
        </p:spPr>
        <p:txBody>
          <a:bodyPr>
            <a:normAutofit/>
          </a:bodyPr>
          <a:lstStyle/>
          <a:p>
            <a:r>
              <a:rPr lang="en-US" sz="2400" b="1"/>
              <a:t>Medical Assistance </a:t>
            </a:r>
            <a:r>
              <a:rPr lang="en-US" sz="2400"/>
              <a:t>and </a:t>
            </a:r>
            <a:r>
              <a:rPr lang="en-US" sz="2400" b="1" err="1"/>
              <a:t>MinnesotaCare</a:t>
            </a:r>
            <a:r>
              <a:rPr lang="en-US" sz="2400" b="1"/>
              <a:t>;</a:t>
            </a:r>
            <a:r>
              <a:rPr lang="en-US" sz="2400"/>
              <a:t> </a:t>
            </a:r>
            <a:r>
              <a:rPr lang="en-US" sz="2400" b="1"/>
              <a:t>fee for service </a:t>
            </a:r>
            <a:r>
              <a:rPr lang="en-US" sz="2400"/>
              <a:t>and </a:t>
            </a:r>
            <a:r>
              <a:rPr lang="en-US" sz="2400" b="1"/>
              <a:t>managed care</a:t>
            </a:r>
          </a:p>
          <a:p>
            <a:r>
              <a:rPr lang="en-US" sz="2400" b="1"/>
              <a:t>Primary care </a:t>
            </a:r>
            <a:r>
              <a:rPr lang="en-US" sz="2400"/>
              <a:t>centric, but with built-in </a:t>
            </a:r>
            <a:r>
              <a:rPr lang="en-US" sz="2400" b="1"/>
              <a:t>flexibility</a:t>
            </a:r>
          </a:p>
          <a:p>
            <a:pPr>
              <a:spcAft>
                <a:spcPts val="0"/>
              </a:spcAft>
            </a:pPr>
            <a:r>
              <a:rPr lang="en-US" sz="2400"/>
              <a:t>IHP system is responsible for:</a:t>
            </a:r>
          </a:p>
          <a:p>
            <a:pPr lvl="1">
              <a:spcAft>
                <a:spcPts val="0"/>
              </a:spcAft>
            </a:pPr>
            <a:r>
              <a:rPr lang="en-US" sz="2000"/>
              <a:t>Defined </a:t>
            </a:r>
            <a:r>
              <a:rPr lang="en-US" sz="2000" b="1"/>
              <a:t>core set of health care services</a:t>
            </a:r>
            <a:r>
              <a:rPr lang="en-US" sz="2000"/>
              <a:t> for an </a:t>
            </a:r>
            <a:r>
              <a:rPr lang="en-US" sz="2000" b="1"/>
              <a:t>identified population </a:t>
            </a:r>
            <a:r>
              <a:rPr lang="en-US" sz="2000"/>
              <a:t>(retrospective)</a:t>
            </a:r>
          </a:p>
          <a:p>
            <a:pPr lvl="1">
              <a:spcAft>
                <a:spcPts val="0"/>
              </a:spcAft>
            </a:pPr>
            <a:r>
              <a:rPr lang="en-US" sz="2000"/>
              <a:t>Potential </a:t>
            </a:r>
            <a:r>
              <a:rPr lang="en-US" sz="2000" b="1"/>
              <a:t>total cost of care shared risk </a:t>
            </a:r>
            <a:r>
              <a:rPr lang="en-US" sz="2000"/>
              <a:t>(savings and losses)</a:t>
            </a:r>
          </a:p>
          <a:p>
            <a:pPr lvl="1"/>
            <a:r>
              <a:rPr lang="en-US" sz="2000" b="1"/>
              <a:t>Robust quality metrics:</a:t>
            </a:r>
            <a:r>
              <a:rPr lang="en-US" sz="2000"/>
              <a:t> clinical, utilization and health equity</a:t>
            </a:r>
          </a:p>
          <a:p>
            <a:r>
              <a:rPr lang="en-US" sz="2400"/>
              <a:t>DHS acts as </a:t>
            </a:r>
            <a:r>
              <a:rPr lang="en-US" sz="2400" b="1"/>
              <a:t>facilitative partner</a:t>
            </a:r>
            <a:r>
              <a:rPr lang="en-US" sz="2400"/>
              <a:t>, providing detailed data analytics, reports, ad hoc support</a:t>
            </a:r>
          </a:p>
        </p:txBody>
      </p:sp>
      <p:sp>
        <p:nvSpPr>
          <p:cNvPr id="5" name="Slide Number Placeholder 3">
            <a:extLst>
              <a:ext uri="{FF2B5EF4-FFF2-40B4-BE49-F238E27FC236}">
                <a16:creationId xmlns:a16="http://schemas.microsoft.com/office/drawing/2014/main" id="{B3371518-1C4A-40D1-B437-3A86A780289F}"/>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30</a:t>
            </a:fld>
            <a:endParaRPr lang="en-US" sz="1200">
              <a:solidFill>
                <a:prstClr val="white">
                  <a:lumMod val="50000"/>
                </a:prstClr>
              </a:solidFill>
            </a:endParaRPr>
          </a:p>
        </p:txBody>
      </p:sp>
    </p:spTree>
    <p:extLst>
      <p:ext uri="{BB962C8B-B14F-4D97-AF65-F5344CB8AC3E}">
        <p14:creationId xmlns:p14="http://schemas.microsoft.com/office/powerpoint/2010/main" val="520940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pitchFamily="34" charset="0"/>
                <a:cs typeface="Calibri" pitchFamily="34" charset="0"/>
              </a:rPr>
              <a:t>Data analytics support to help IHP’s succeed</a:t>
            </a:r>
            <a:endParaRPr lang="en-US"/>
          </a:p>
        </p:txBody>
      </p:sp>
      <p:sp>
        <p:nvSpPr>
          <p:cNvPr id="3" name="Content Placeholder 2"/>
          <p:cNvSpPr>
            <a:spLocks noGrp="1"/>
          </p:cNvSpPr>
          <p:nvPr>
            <p:ph idx="1"/>
          </p:nvPr>
        </p:nvSpPr>
        <p:spPr/>
        <p:txBody>
          <a:bodyPr>
            <a:normAutofit/>
          </a:bodyPr>
          <a:lstStyle/>
          <a:p>
            <a:r>
              <a:rPr lang="en-US"/>
              <a:t>IHPs receive a </a:t>
            </a:r>
            <a:r>
              <a:rPr lang="en-US" b="1"/>
              <a:t>wealth of data </a:t>
            </a:r>
            <a:r>
              <a:rPr lang="en-US"/>
              <a:t>on their attributed populations</a:t>
            </a:r>
          </a:p>
          <a:p>
            <a:r>
              <a:rPr lang="en-US"/>
              <a:t>Data includes various reports produced by DHS, as well as ‘raw’ claims and demographic data</a:t>
            </a:r>
          </a:p>
          <a:p>
            <a:r>
              <a:rPr lang="en-US"/>
              <a:t>Allows IHPs to gain a </a:t>
            </a:r>
            <a:r>
              <a:rPr lang="en-US" b="1"/>
              <a:t>broader picture of both individual patients and overall attributed population</a:t>
            </a:r>
            <a:r>
              <a:rPr lang="en-US"/>
              <a:t> beyond what medical records alone would allow</a:t>
            </a:r>
          </a:p>
          <a:p>
            <a:r>
              <a:rPr lang="en-US"/>
              <a:t>DHS analysts and policy team is also available to provide </a:t>
            </a:r>
            <a:r>
              <a:rPr lang="en-US" b="1"/>
              <a:t>ad hoc support</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pic>
        <p:nvPicPr>
          <p:cNvPr id="7" name="Content Placeholder 3"/>
          <p:cNvPicPr>
            <a:picLocks noChangeAspect="1"/>
          </p:cNvPicPr>
          <p:nvPr/>
        </p:nvPicPr>
        <p:blipFill rotWithShape="1">
          <a:blip r:embed="rId3"/>
          <a:srcRect r="5244" b="48381"/>
          <a:stretch/>
        </p:blipFill>
        <p:spPr>
          <a:xfrm>
            <a:off x="176647" y="1554480"/>
            <a:ext cx="11867797" cy="4533324"/>
          </a:xfrm>
          <a:prstGeom prst="rect">
            <a:avLst/>
          </a:prstGeom>
        </p:spPr>
      </p:pic>
      <p:sp>
        <p:nvSpPr>
          <p:cNvPr id="6" name="Slide Number Placeholder 3">
            <a:extLst>
              <a:ext uri="{FF2B5EF4-FFF2-40B4-BE49-F238E27FC236}">
                <a16:creationId xmlns:a16="http://schemas.microsoft.com/office/drawing/2014/main" id="{74F2BC5A-D1E1-4E2C-912D-6B9BE9FDC266}"/>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31</a:t>
            </a:fld>
            <a:endParaRPr lang="en-US" sz="1200">
              <a:solidFill>
                <a:prstClr val="white">
                  <a:lumMod val="50000"/>
                </a:prstClr>
              </a:solidFill>
            </a:endParaRPr>
          </a:p>
        </p:txBody>
      </p:sp>
    </p:spTree>
    <p:extLst>
      <p:ext uri="{BB962C8B-B14F-4D97-AF65-F5344CB8AC3E}">
        <p14:creationId xmlns:p14="http://schemas.microsoft.com/office/powerpoint/2010/main" val="335915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79"/>
            <a:ext cx="10530348" cy="1006823"/>
          </a:xfrm>
        </p:spPr>
        <p:txBody>
          <a:bodyPr>
            <a:normAutofit/>
          </a:bodyPr>
          <a:lstStyle/>
          <a:p>
            <a:r>
              <a:rPr lang="en-US"/>
              <a:t>Example - IHP portal drilldown reports</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pic>
        <p:nvPicPr>
          <p:cNvPr id="7" name="Content Placeholder 3"/>
          <p:cNvPicPr>
            <a:picLocks noGrp="1" noChangeAspect="1"/>
          </p:cNvPicPr>
          <p:nvPr>
            <p:ph idx="1"/>
          </p:nvPr>
        </p:nvPicPr>
        <p:blipFill rotWithShape="1">
          <a:blip r:embed="rId3"/>
          <a:srcRect l="-353" t="50563" r="76366" b="4433"/>
          <a:stretch/>
        </p:blipFill>
        <p:spPr>
          <a:xfrm>
            <a:off x="1520535" y="1340839"/>
            <a:ext cx="3812437" cy="5015510"/>
          </a:xfrm>
          <a:prstGeom prst="rect">
            <a:avLst/>
          </a:prstGeom>
        </p:spPr>
      </p:pic>
      <p:pic>
        <p:nvPicPr>
          <p:cNvPr id="8" name="Content Placeholder 3"/>
          <p:cNvPicPr>
            <a:picLocks noChangeAspect="1"/>
          </p:cNvPicPr>
          <p:nvPr/>
        </p:nvPicPr>
        <p:blipFill rotWithShape="1">
          <a:blip r:embed="rId3"/>
          <a:srcRect l="70903" t="51284"/>
          <a:stretch/>
        </p:blipFill>
        <p:spPr>
          <a:xfrm>
            <a:off x="6378245" y="1453492"/>
            <a:ext cx="4176076" cy="4902857"/>
          </a:xfrm>
          <a:prstGeom prst="rect">
            <a:avLst/>
          </a:prstGeom>
        </p:spPr>
      </p:pic>
      <p:sp>
        <p:nvSpPr>
          <p:cNvPr id="6" name="Slide Number Placeholder 3">
            <a:extLst>
              <a:ext uri="{FF2B5EF4-FFF2-40B4-BE49-F238E27FC236}">
                <a16:creationId xmlns:a16="http://schemas.microsoft.com/office/drawing/2014/main" id="{B9A5DFEB-88BD-4AA7-BDCD-82FA61FE8907}"/>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32</a:t>
            </a:fld>
            <a:endParaRPr lang="en-US" sz="1200">
              <a:solidFill>
                <a:prstClr val="white">
                  <a:lumMod val="50000"/>
                </a:prstClr>
              </a:solidFill>
            </a:endParaRPr>
          </a:p>
        </p:txBody>
      </p:sp>
    </p:spTree>
    <p:extLst>
      <p:ext uri="{BB962C8B-B14F-4D97-AF65-F5344CB8AC3E}">
        <p14:creationId xmlns:p14="http://schemas.microsoft.com/office/powerpoint/2010/main" val="1386706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 Chronic condition profile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6/6/2019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pic>
        <p:nvPicPr>
          <p:cNvPr id="7" name="Picture 7" descr="image0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5410" b="158"/>
          <a:stretch/>
        </p:blipFill>
        <p:spPr bwMode="auto">
          <a:xfrm>
            <a:off x="803176" y="1418648"/>
            <a:ext cx="5291300" cy="493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65842" t="18070" r="2544" b="30499"/>
          <a:stretch/>
        </p:blipFill>
        <p:spPr bwMode="auto">
          <a:xfrm>
            <a:off x="6763428" y="1491959"/>
            <a:ext cx="4813902" cy="47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3CA1AF39-358D-4DAA-BA93-72CC71BC4BFE}"/>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33</a:t>
            </a:fld>
            <a:endParaRPr lang="en-US" sz="1200">
              <a:solidFill>
                <a:prstClr val="white">
                  <a:lumMod val="50000"/>
                </a:prstClr>
              </a:solidFill>
            </a:endParaRPr>
          </a:p>
        </p:txBody>
      </p:sp>
    </p:spTree>
    <p:extLst>
      <p:ext uri="{BB962C8B-B14F-4D97-AF65-F5344CB8AC3E}">
        <p14:creationId xmlns:p14="http://schemas.microsoft.com/office/powerpoint/2010/main" val="3856478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3048" y="0"/>
            <a:ext cx="5759613" cy="6858000"/>
          </a:xfrm>
          <a:solidFill>
            <a:schemeClr val="accent1"/>
          </a:solidFill>
        </p:spPr>
        <p:txBody>
          <a:bodyPr>
            <a:normAutofit/>
          </a:bodyPr>
          <a:lstStyle/>
          <a:p>
            <a:pPr marL="0" indent="0">
              <a:buNone/>
            </a:pPr>
            <a:endParaRPr lang="en-US" sz="3600" b="1"/>
          </a:p>
          <a:p>
            <a:pPr marL="0" indent="0" algn="ctr">
              <a:buNone/>
            </a:pPr>
            <a:r>
              <a:rPr lang="en-US" sz="3600" b="1">
                <a:solidFill>
                  <a:srgbClr val="00B050"/>
                </a:solidFill>
              </a:rPr>
              <a:t>IHPs across Minnesota</a:t>
            </a:r>
          </a:p>
          <a:p>
            <a:pPr marL="914400" lvl="2" indent="0">
              <a:buNone/>
            </a:pPr>
            <a:r>
              <a:rPr lang="en-US" sz="2600">
                <a:solidFill>
                  <a:schemeClr val="bg1"/>
                </a:solidFill>
              </a:rPr>
              <a:t>- 47% of enrollees in Greater Minnesota</a:t>
            </a:r>
          </a:p>
          <a:p>
            <a:pPr marL="914400" lvl="2" indent="0">
              <a:buNone/>
            </a:pPr>
            <a:r>
              <a:rPr lang="en-US" sz="2600">
                <a:solidFill>
                  <a:schemeClr val="bg1"/>
                </a:solidFill>
              </a:rPr>
              <a:t>- More than 500 different  provider locations</a:t>
            </a:r>
          </a:p>
          <a:p>
            <a:pPr marL="914400" lvl="2" indent="0">
              <a:buNone/>
            </a:pPr>
            <a:r>
              <a:rPr lang="en-US" sz="2600">
                <a:solidFill>
                  <a:schemeClr val="bg1"/>
                </a:solidFill>
              </a:rPr>
              <a:t>- More than 10,000 individual practitioners</a:t>
            </a:r>
          </a:p>
        </p:txBody>
      </p:sp>
      <p:pic>
        <p:nvPicPr>
          <p:cNvPr id="8" name="Content Placeholder 7"/>
          <p:cNvPicPr>
            <a:picLocks noGrp="1" noChangeAspect="1"/>
          </p:cNvPicPr>
          <p:nvPr>
            <p:ph sz="half" idx="2"/>
          </p:nvPr>
        </p:nvPicPr>
        <p:blipFill rotWithShape="1">
          <a:blip r:embed="rId3"/>
          <a:srcRect l="21990" t="26740" r="62243" b="13095"/>
          <a:stretch/>
        </p:blipFill>
        <p:spPr>
          <a:xfrm>
            <a:off x="5756565" y="-824"/>
            <a:ext cx="6435436" cy="6858824"/>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5A5BA-A5F9-4138-9E4B-FFD626F6437A}" type="datetime1">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6/6/2019</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sp>
        <p:nvSpPr>
          <p:cNvPr id="9" name="Slide Number Placeholder 3">
            <a:extLst>
              <a:ext uri="{FF2B5EF4-FFF2-40B4-BE49-F238E27FC236}">
                <a16:creationId xmlns:a16="http://schemas.microsoft.com/office/drawing/2014/main" id="{40DAD90B-27A6-45C4-A277-703AFF786DD8}"/>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34</a:t>
            </a:fld>
            <a:endParaRPr lang="en-US" sz="1200">
              <a:solidFill>
                <a:prstClr val="white">
                  <a:lumMod val="50000"/>
                </a:prstClr>
              </a:solidFill>
            </a:endParaRPr>
          </a:p>
        </p:txBody>
      </p:sp>
    </p:spTree>
    <p:extLst>
      <p:ext uri="{BB962C8B-B14F-4D97-AF65-F5344CB8AC3E}">
        <p14:creationId xmlns:p14="http://schemas.microsoft.com/office/powerpoint/2010/main" val="754946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current impact of IHPs</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49" y="2535913"/>
            <a:ext cx="11864102" cy="2926080"/>
          </a:xfrm>
          <a:prstGeom prst="rect">
            <a:avLst/>
          </a:prstGeom>
        </p:spPr>
      </p:pic>
      <p:sp>
        <p:nvSpPr>
          <p:cNvPr id="3" name="Multiply 2"/>
          <p:cNvSpPr/>
          <p:nvPr/>
        </p:nvSpPr>
        <p:spPr>
          <a:xfrm>
            <a:off x="467592" y="4428467"/>
            <a:ext cx="2067790" cy="987136"/>
          </a:xfrm>
          <a:prstGeom prst="mathMultiply">
            <a:avLst/>
          </a:prstGeom>
          <a:solidFill>
            <a:srgbClr val="FF000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p:cNvSpPr txBox="1"/>
          <p:nvPr/>
        </p:nvSpPr>
        <p:spPr>
          <a:xfrm>
            <a:off x="1174173" y="5292828"/>
            <a:ext cx="24003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865">
                    <a:lumMod val="75000"/>
                    <a:lumOff val="25000"/>
                  </a:srgbClr>
                </a:solidFill>
                <a:effectLst/>
                <a:uLnTx/>
                <a:uFillTx/>
                <a:latin typeface="Calibri"/>
                <a:ea typeface="+mn-ea"/>
                <a:cs typeface="+mn-cs"/>
              </a:rPr>
              <a:t>$401 million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865">
                    <a:lumMod val="75000"/>
                    <a:lumOff val="25000"/>
                  </a:srgbClr>
                </a:solidFill>
                <a:effectLst/>
                <a:uLnTx/>
                <a:uFillTx/>
                <a:latin typeface="Calibri"/>
                <a:ea typeface="+mn-ea"/>
                <a:cs typeface="+mn-cs"/>
              </a:rPr>
              <a:t>(2013 – 2018)</a:t>
            </a:r>
          </a:p>
        </p:txBody>
      </p:sp>
      <p:sp>
        <p:nvSpPr>
          <p:cNvPr id="8" name="Slide Number Placeholder 3">
            <a:extLst>
              <a:ext uri="{FF2B5EF4-FFF2-40B4-BE49-F238E27FC236}">
                <a16:creationId xmlns:a16="http://schemas.microsoft.com/office/drawing/2014/main" id="{1A00C67D-F597-415B-81F3-BEE7D77833CA}"/>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35</a:t>
            </a:fld>
            <a:endParaRPr lang="en-US" sz="1200">
              <a:solidFill>
                <a:prstClr val="white">
                  <a:lumMod val="50000"/>
                </a:prstClr>
              </a:solidFill>
            </a:endParaRPr>
          </a:p>
        </p:txBody>
      </p:sp>
    </p:spTree>
    <p:extLst>
      <p:ext uri="{BB962C8B-B14F-4D97-AF65-F5344CB8AC3E}">
        <p14:creationId xmlns:p14="http://schemas.microsoft.com/office/powerpoint/2010/main" val="9582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Unfortunately, we still have unmet needs - </a:t>
            </a:r>
            <a:br>
              <a:rPr lang="en-US"/>
            </a:br>
            <a:r>
              <a:rPr lang="en-US"/>
              <a:t>Health disparities across Minnesota</a:t>
            </a:r>
          </a:p>
        </p:txBody>
      </p:sp>
      <p:pic>
        <p:nvPicPr>
          <p:cNvPr id="7" name="Picture 6"/>
          <p:cNvPicPr>
            <a:picLocks noChangeAspect="1"/>
          </p:cNvPicPr>
          <p:nvPr/>
        </p:nvPicPr>
        <p:blipFill rotWithShape="1">
          <a:blip r:embed="rId3"/>
          <a:srcRect l="11265" t="17864" r="12230" b="21877"/>
          <a:stretch/>
        </p:blipFill>
        <p:spPr>
          <a:xfrm>
            <a:off x="143003" y="1423556"/>
            <a:ext cx="11855238" cy="4838356"/>
          </a:xfrm>
          <a:prstGeom prst="rect">
            <a:avLst/>
          </a:prstGeom>
        </p:spPr>
      </p:pic>
      <p:sp>
        <p:nvSpPr>
          <p:cNvPr id="8" name="TextBox 7"/>
          <p:cNvSpPr txBox="1"/>
          <p:nvPr/>
        </p:nvSpPr>
        <p:spPr>
          <a:xfrm>
            <a:off x="183573" y="6261912"/>
            <a:ext cx="5570756"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865"/>
                </a:solidFill>
                <a:effectLst/>
                <a:uLnTx/>
                <a:uFillTx/>
                <a:latin typeface="Calibri"/>
                <a:ea typeface="+mn-ea"/>
                <a:cs typeface="+mn-cs"/>
              </a:rPr>
              <a:t>Source: </a:t>
            </a:r>
            <a:r>
              <a:rPr kumimoji="0" lang="en-US" sz="1000" b="0" i="1" u="none" strike="noStrike" kern="1200" cap="none" spc="0" normalizeH="0" baseline="0" noProof="0">
                <a:ln>
                  <a:noFill/>
                </a:ln>
                <a:solidFill>
                  <a:srgbClr val="003865"/>
                </a:solidFill>
                <a:effectLst/>
                <a:uLnTx/>
                <a:uFillTx/>
                <a:latin typeface="Calibri"/>
                <a:ea typeface="+mn-ea"/>
                <a:cs typeface="+mn-cs"/>
              </a:rPr>
              <a:t>2018 Minnesota State Report</a:t>
            </a:r>
            <a:r>
              <a:rPr kumimoji="0" lang="en-US" sz="1000" b="0" i="0" u="none" strike="noStrike" kern="1200" cap="none" spc="0" normalizeH="0" baseline="0" noProof="0">
                <a:ln>
                  <a:noFill/>
                </a:ln>
                <a:solidFill>
                  <a:srgbClr val="003865"/>
                </a:solidFill>
                <a:effectLst/>
                <a:uLnTx/>
                <a:uFillTx/>
                <a:latin typeface="Calibri"/>
                <a:ea typeface="+mn-ea"/>
                <a:cs typeface="+mn-cs"/>
              </a:rPr>
              <a:t>. County Health Rankings &amp; Roadmaps.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865"/>
                </a:solidFill>
                <a:effectLst/>
                <a:uLnTx/>
                <a:uFillTx/>
                <a:latin typeface="Calibri"/>
                <a:ea typeface="+mn-ea"/>
                <a:cs typeface="+mn-cs"/>
                <a:hlinkClick r:id="rId4"/>
              </a:rPr>
              <a:t>http://www.countyhealthrankings.org/explore-health-rankings/reports/state-reports/2018/minnesota</a:t>
            </a:r>
            <a:r>
              <a:rPr kumimoji="0" lang="en-US" sz="1000" b="0" i="0" u="none" strike="noStrike" kern="1200" cap="none" spc="0" normalizeH="0" baseline="0" noProof="0">
                <a:ln>
                  <a:noFill/>
                </a:ln>
                <a:solidFill>
                  <a:srgbClr val="003865"/>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865"/>
                </a:solidFill>
                <a:effectLst/>
                <a:uLnTx/>
                <a:uFillTx/>
                <a:latin typeface="Calibri"/>
                <a:ea typeface="+mn-ea"/>
                <a:cs typeface="+mn-cs"/>
              </a:rPr>
              <a:t>Accessed February 28, 2019.</a:t>
            </a:r>
          </a:p>
        </p:txBody>
      </p:sp>
      <p:sp>
        <p:nvSpPr>
          <p:cNvPr id="5" name="Slide Number Placeholder 3">
            <a:extLst>
              <a:ext uri="{FF2B5EF4-FFF2-40B4-BE49-F238E27FC236}">
                <a16:creationId xmlns:a16="http://schemas.microsoft.com/office/drawing/2014/main" id="{6AA95189-776D-49F3-A532-CA8A890698E6}"/>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36</a:t>
            </a:fld>
            <a:endParaRPr lang="en-US" sz="1200">
              <a:solidFill>
                <a:prstClr val="white">
                  <a:lumMod val="50000"/>
                </a:prstClr>
              </a:solidFill>
            </a:endParaRPr>
          </a:p>
        </p:txBody>
      </p:sp>
    </p:spTree>
    <p:extLst>
      <p:ext uri="{BB962C8B-B14F-4D97-AF65-F5344CB8AC3E}">
        <p14:creationId xmlns:p14="http://schemas.microsoft.com/office/powerpoint/2010/main" val="2704413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5" y="1638482"/>
            <a:ext cx="6473784" cy="4633866"/>
          </a:xfrm>
          <a:prstGeom prst="rect">
            <a:avLst/>
          </a:prstGeom>
        </p:spPr>
      </p:pic>
      <p:sp>
        <p:nvSpPr>
          <p:cNvPr id="5" name="TextBox 4"/>
          <p:cNvSpPr txBox="1"/>
          <p:nvPr/>
        </p:nvSpPr>
        <p:spPr>
          <a:xfrm>
            <a:off x="304800" y="5785306"/>
            <a:ext cx="15629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Calibri"/>
                <a:ea typeface="+mn-ea"/>
                <a:cs typeface="+mn-cs"/>
              </a:rPr>
              <a:t>Source: </a:t>
            </a:r>
            <a:r>
              <a:rPr kumimoji="0" lang="en-US" sz="800" b="0" i="1" u="sng" strike="noStrike" kern="1200" cap="none" spc="0" normalizeH="0" baseline="0" noProof="0">
                <a:ln>
                  <a:noFill/>
                </a:ln>
                <a:solidFill>
                  <a:srgbClr val="003865"/>
                </a:solidFill>
                <a:effectLst/>
                <a:uLnTx/>
                <a:uFillTx/>
                <a:latin typeface="Calibri"/>
                <a:ea typeface="+mn-ea"/>
                <a:cs typeface="+mn-cs"/>
                <a:hlinkClick r:id="rId4"/>
              </a:rPr>
              <a:t>www.healthypeople.gov</a:t>
            </a:r>
            <a:endParaRPr kumimoji="0" lang="en-US" sz="800" b="0" i="1" u="none" strike="noStrike" kern="1200" cap="none" spc="0" normalizeH="0" baseline="0" noProof="0">
              <a:ln>
                <a:noFill/>
              </a:ln>
              <a:solidFill>
                <a:srgbClr val="000000"/>
              </a:solidFill>
              <a:effectLst/>
              <a:uLnTx/>
              <a:uFillTx/>
              <a:latin typeface="Calibri"/>
              <a:ea typeface="+mn-ea"/>
              <a:cs typeface="+mn-cs"/>
            </a:endParaRPr>
          </a:p>
        </p:txBody>
      </p:sp>
      <p:sp>
        <p:nvSpPr>
          <p:cNvPr id="9" name="Title 8"/>
          <p:cNvSpPr>
            <a:spLocks noGrp="1"/>
          </p:cNvSpPr>
          <p:nvPr>
            <p:ph type="title"/>
          </p:nvPr>
        </p:nvSpPr>
        <p:spPr/>
        <p:txBody>
          <a:bodyPr/>
          <a:lstStyle/>
          <a:p>
            <a:r>
              <a:rPr lang="en-US"/>
              <a:t>IHP recent enhancements</a:t>
            </a:r>
          </a:p>
        </p:txBody>
      </p:sp>
      <p:sp>
        <p:nvSpPr>
          <p:cNvPr id="10" name="Content Placeholder 9"/>
          <p:cNvSpPr>
            <a:spLocks noGrp="1"/>
          </p:cNvSpPr>
          <p:nvPr>
            <p:ph idx="1"/>
          </p:nvPr>
        </p:nvSpPr>
        <p:spPr>
          <a:xfrm>
            <a:off x="6534149" y="1554480"/>
            <a:ext cx="5571259" cy="4801869"/>
          </a:xfrm>
        </p:spPr>
        <p:txBody>
          <a:bodyPr>
            <a:normAutofit fontScale="85000" lnSpcReduction="20000"/>
          </a:bodyPr>
          <a:lstStyle/>
          <a:p>
            <a:r>
              <a:rPr lang="en-US" b="1"/>
              <a:t>Population-based</a:t>
            </a:r>
            <a:r>
              <a:rPr lang="en-US"/>
              <a:t> payment to support innovate care delivery, care coordination and infrastructure </a:t>
            </a:r>
          </a:p>
          <a:p>
            <a:r>
              <a:rPr lang="en-US"/>
              <a:t>Multiple opportunities for a </a:t>
            </a:r>
            <a:r>
              <a:rPr lang="en-US" b="1"/>
              <a:t>wide variety of provider participants</a:t>
            </a:r>
          </a:p>
          <a:p>
            <a:r>
              <a:rPr lang="en-US"/>
              <a:t>Enhanced focus on </a:t>
            </a:r>
            <a:r>
              <a:rPr lang="en-US" b="1"/>
              <a:t>social determinants of health </a:t>
            </a:r>
            <a:r>
              <a:rPr lang="en-US"/>
              <a:t>and </a:t>
            </a:r>
            <a:r>
              <a:rPr lang="en-US" b="1"/>
              <a:t>meaningful partnerships</a:t>
            </a:r>
          </a:p>
          <a:p>
            <a:r>
              <a:rPr lang="en-US"/>
              <a:t>Updates to </a:t>
            </a:r>
            <a:r>
              <a:rPr lang="en-US" b="1"/>
              <a:t>quality metrics </a:t>
            </a:r>
          </a:p>
          <a:p>
            <a:r>
              <a:rPr lang="en-US" b="1"/>
              <a:t>Accountable Care Partnerships</a:t>
            </a:r>
            <a:r>
              <a:rPr lang="en-US"/>
              <a:t> for enhanced risk arrangements</a:t>
            </a:r>
            <a:endParaRPr lang="en-US" b="1"/>
          </a:p>
          <a:p>
            <a:r>
              <a:rPr lang="en-US"/>
              <a:t>Enhanced data availability and timeliness</a:t>
            </a:r>
          </a:p>
        </p:txBody>
      </p:sp>
      <p:sp>
        <p:nvSpPr>
          <p:cNvPr id="11" name="Footer Placeholder 4"/>
          <p:cNvSpPr>
            <a:spLocks noGrp="1"/>
          </p:cNvSpPr>
          <p:nvPr>
            <p:ph type="ftr" sz="quarter" idx="3"/>
          </p:nvPr>
        </p:nvSpPr>
        <p:spPr>
          <a:xfrm>
            <a:off x="3302177" y="6356349"/>
            <a:ext cx="558764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sp>
        <p:nvSpPr>
          <p:cNvPr id="7" name="Slide Number Placeholder 3">
            <a:extLst>
              <a:ext uri="{FF2B5EF4-FFF2-40B4-BE49-F238E27FC236}">
                <a16:creationId xmlns:a16="http://schemas.microsoft.com/office/drawing/2014/main" id="{4460DA81-F5ED-4656-983B-DA1F84828D26}"/>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37</a:t>
            </a:fld>
            <a:endParaRPr lang="en-US" sz="1200">
              <a:solidFill>
                <a:prstClr val="white">
                  <a:lumMod val="50000"/>
                </a:prstClr>
              </a:solidFill>
            </a:endParaRPr>
          </a:p>
        </p:txBody>
      </p:sp>
    </p:spTree>
    <p:extLst>
      <p:ext uri="{BB962C8B-B14F-4D97-AF65-F5344CB8AC3E}">
        <p14:creationId xmlns:p14="http://schemas.microsoft.com/office/powerpoint/2010/main" val="45197308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a:t>Evolution and enhancements?</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976" y="1396662"/>
            <a:ext cx="6985000" cy="4660305"/>
          </a:xfrm>
          <a:prstGeom prst="rect">
            <a:avLst/>
          </a:prstGeom>
        </p:spPr>
      </p:pic>
      <p:sp>
        <p:nvSpPr>
          <p:cNvPr id="6" name="Slide Number Placeholder 3">
            <a:extLst>
              <a:ext uri="{FF2B5EF4-FFF2-40B4-BE49-F238E27FC236}">
                <a16:creationId xmlns:a16="http://schemas.microsoft.com/office/drawing/2014/main" id="{15D66F1D-B762-40F2-AF80-95B5E91FBF06}"/>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38</a:t>
            </a:fld>
            <a:endParaRPr lang="en-US" sz="1200">
              <a:solidFill>
                <a:prstClr val="white">
                  <a:lumMod val="50000"/>
                </a:prstClr>
              </a:solidFill>
            </a:endParaRPr>
          </a:p>
        </p:txBody>
      </p:sp>
    </p:spTree>
    <p:extLst>
      <p:ext uri="{BB962C8B-B14F-4D97-AF65-F5344CB8AC3E}">
        <p14:creationId xmlns:p14="http://schemas.microsoft.com/office/powerpoint/2010/main" val="1707348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Encounter Alert Service - more timely information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6/6/2019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Services </a:t>
            </a:r>
            <a:r>
              <a:rPr kumimoji="0" lang="en-US" sz="1200" b="0" i="0" u="none" strike="noStrike" kern="1200" cap="none" spc="0" normalizeH="0" baseline="0" noProof="0">
                <a:ln>
                  <a:noFill/>
                </a:ln>
                <a:solidFill>
                  <a:srgbClr val="003865"/>
                </a:solidFill>
                <a:effectLst/>
                <a:uLnTx/>
                <a:uFillTx/>
                <a:latin typeface="Calibri"/>
                <a:ea typeface="+mn-ea"/>
                <a:cs typeface="+mn-cs"/>
              </a:rPr>
              <a:t>|</a:t>
            </a:r>
            <a:r>
              <a:rPr kumimoji="0" lang="en-US" sz="1200" b="0" i="0" u="none" strike="noStrike" kern="1200" cap="none" spc="0" normalizeH="0" baseline="0" noProof="0">
                <a:ln>
                  <a:noFill/>
                </a:ln>
                <a:solidFill>
                  <a:srgbClr val="000000"/>
                </a:solidFill>
                <a:effectLst/>
                <a:uLnTx/>
                <a:uFillTx/>
                <a:latin typeface="Calibri"/>
                <a:ea typeface="+mn-ea"/>
                <a:cs typeface="+mn-cs"/>
              </a:rPr>
              <a:t> mn.gov/dhs</a:t>
            </a:r>
          </a:p>
        </p:txBody>
      </p:sp>
      <p:pic>
        <p:nvPicPr>
          <p:cNvPr id="7" name="Content Placeholder 6" descr="MN_EAS_LTPAC_2018-11-06a_2"/>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1440813"/>
            <a:ext cx="7172325" cy="4674237"/>
          </a:xfrm>
          <a:prstGeom prst="rect">
            <a:avLst/>
          </a:prstGeom>
          <a:noFill/>
          <a:ln w="6350" cmpd="sng">
            <a:solidFill>
              <a:srgbClr val="0070C0"/>
            </a:solidFill>
            <a:miter lim="800000"/>
            <a:headEnd/>
            <a:tailEnd/>
          </a:ln>
          <a:effectLst/>
        </p:spPr>
      </p:pic>
      <p:sp>
        <p:nvSpPr>
          <p:cNvPr id="8" name="Slide Number Placeholder 3">
            <a:extLst>
              <a:ext uri="{FF2B5EF4-FFF2-40B4-BE49-F238E27FC236}">
                <a16:creationId xmlns:a16="http://schemas.microsoft.com/office/drawing/2014/main" id="{F8909458-BDCF-43A6-9BD6-A1EBBF8D64A6}"/>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39</a:t>
            </a:fld>
            <a:endParaRPr lang="en-US" sz="1200">
              <a:solidFill>
                <a:prstClr val="white">
                  <a:lumMod val="50000"/>
                </a:prstClr>
              </a:solidFill>
            </a:endParaRPr>
          </a:p>
        </p:txBody>
      </p:sp>
    </p:spTree>
    <p:extLst>
      <p:ext uri="{BB962C8B-B14F-4D97-AF65-F5344CB8AC3E}">
        <p14:creationId xmlns:p14="http://schemas.microsoft.com/office/powerpoint/2010/main" val="200209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0237E-1BC7-4D7B-A1E1-CE31792EBEEA}"/>
              </a:ext>
            </a:extLst>
          </p:cNvPr>
          <p:cNvSpPr>
            <a:spLocks noGrp="1"/>
          </p:cNvSpPr>
          <p:nvPr>
            <p:ph idx="1"/>
          </p:nvPr>
        </p:nvSpPr>
        <p:spPr>
          <a:xfrm>
            <a:off x="223707" y="2601147"/>
            <a:ext cx="3833518" cy="1655706"/>
          </a:xfrm>
        </p:spPr>
        <p:txBody>
          <a:bodyPr/>
          <a:lstStyle/>
          <a:p>
            <a:pPr marL="0" indent="0" algn="ctr">
              <a:spcBef>
                <a:spcPts val="600"/>
              </a:spcBef>
              <a:buNone/>
            </a:pPr>
            <a:r>
              <a:rPr lang="en-US" b="1">
                <a:solidFill>
                  <a:schemeClr val="accent6">
                    <a:lumMod val="10000"/>
                  </a:schemeClr>
                </a:solidFill>
              </a:rPr>
              <a:t>Tricia McGinnis</a:t>
            </a:r>
            <a:endParaRPr lang="en-US">
              <a:solidFill>
                <a:schemeClr val="accent6">
                  <a:lumMod val="10000"/>
                </a:schemeClr>
              </a:solidFill>
            </a:endParaRPr>
          </a:p>
          <a:p>
            <a:pPr marL="0" indent="0" algn="ctr">
              <a:buNone/>
            </a:pPr>
            <a:r>
              <a:rPr lang="en-US">
                <a:solidFill>
                  <a:schemeClr val="accent6">
                    <a:lumMod val="10000"/>
                  </a:schemeClr>
                </a:solidFill>
              </a:rPr>
              <a:t>Senior Vice President</a:t>
            </a:r>
          </a:p>
          <a:p>
            <a:pPr marL="0" indent="0" algn="ctr">
              <a:buNone/>
            </a:pPr>
            <a:r>
              <a:rPr lang="en-US">
                <a:solidFill>
                  <a:schemeClr val="accent6">
                    <a:lumMod val="10000"/>
                  </a:schemeClr>
                </a:solidFill>
              </a:rPr>
              <a:t>Center for Health Care Strategies</a:t>
            </a:r>
          </a:p>
        </p:txBody>
      </p:sp>
      <p:sp>
        <p:nvSpPr>
          <p:cNvPr id="3" name="Title 2">
            <a:extLst>
              <a:ext uri="{FF2B5EF4-FFF2-40B4-BE49-F238E27FC236}">
                <a16:creationId xmlns:a16="http://schemas.microsoft.com/office/drawing/2014/main" id="{7AD7B9EE-3F60-4087-8B8C-E466B24E449A}"/>
              </a:ext>
            </a:extLst>
          </p:cNvPr>
          <p:cNvSpPr>
            <a:spLocks noGrp="1"/>
          </p:cNvSpPr>
          <p:nvPr>
            <p:ph type="title"/>
          </p:nvPr>
        </p:nvSpPr>
        <p:spPr/>
        <p:txBody>
          <a:bodyPr/>
          <a:lstStyle/>
          <a:p>
            <a:r>
              <a:rPr lang="en-US" b="1"/>
              <a:t>Thank You to Our Speakers</a:t>
            </a:r>
          </a:p>
        </p:txBody>
      </p:sp>
      <p:sp>
        <p:nvSpPr>
          <p:cNvPr id="4" name="Slide Number Placeholder 3">
            <a:extLst>
              <a:ext uri="{FF2B5EF4-FFF2-40B4-BE49-F238E27FC236}">
                <a16:creationId xmlns:a16="http://schemas.microsoft.com/office/drawing/2014/main" id="{C8023BB2-4B17-4C9C-88F5-627C4CE72F27}"/>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352B4A90-40A4-4834-A608-F08AFCADEF8F}"/>
              </a:ext>
            </a:extLst>
          </p:cNvPr>
          <p:cNvSpPr txBox="1">
            <a:spLocks/>
          </p:cNvSpPr>
          <p:nvPr/>
        </p:nvSpPr>
        <p:spPr bwMode="auto">
          <a:xfrm>
            <a:off x="4057225" y="2601147"/>
            <a:ext cx="4805495" cy="165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2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0" indent="0" algn="ctr">
              <a:buNone/>
            </a:pPr>
            <a:r>
              <a:rPr lang="en-US" b="1">
                <a:solidFill>
                  <a:schemeClr val="accent6">
                    <a:lumMod val="10000"/>
                  </a:schemeClr>
                </a:solidFill>
              </a:rPr>
              <a:t>Mathew Spaan </a:t>
            </a:r>
          </a:p>
          <a:p>
            <a:pPr marL="0" indent="0" algn="ctr">
              <a:buNone/>
            </a:pPr>
            <a:r>
              <a:rPr lang="en-US">
                <a:solidFill>
                  <a:schemeClr val="accent6">
                    <a:lumMod val="10000"/>
                  </a:schemeClr>
                </a:solidFill>
              </a:rPr>
              <a:t>Manager, Care Delivery &amp; Payment Reform </a:t>
            </a:r>
          </a:p>
          <a:p>
            <a:pPr marL="0" indent="0" algn="ctr">
              <a:buNone/>
            </a:pPr>
            <a:r>
              <a:rPr lang="en-US">
                <a:solidFill>
                  <a:schemeClr val="accent6">
                    <a:lumMod val="10000"/>
                  </a:schemeClr>
                </a:solidFill>
              </a:rPr>
              <a:t>Department of Human Services</a:t>
            </a:r>
          </a:p>
        </p:txBody>
      </p:sp>
      <p:sp>
        <p:nvSpPr>
          <p:cNvPr id="9" name="Content Placeholder 1">
            <a:extLst>
              <a:ext uri="{FF2B5EF4-FFF2-40B4-BE49-F238E27FC236}">
                <a16:creationId xmlns:a16="http://schemas.microsoft.com/office/drawing/2014/main" id="{989022D4-C405-4A7F-80CD-12EF7CA81190}"/>
              </a:ext>
            </a:extLst>
          </p:cNvPr>
          <p:cNvSpPr txBox="1">
            <a:spLocks/>
          </p:cNvSpPr>
          <p:nvPr/>
        </p:nvSpPr>
        <p:spPr bwMode="auto">
          <a:xfrm>
            <a:off x="7719014" y="2601147"/>
            <a:ext cx="4805495" cy="165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2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0" indent="0" algn="ctr">
              <a:buNone/>
              <a:defRPr/>
            </a:pPr>
            <a:r>
              <a:rPr lang="en-US" b="1" dirty="0">
                <a:solidFill>
                  <a:schemeClr val="accent6">
                    <a:lumMod val="10000"/>
                  </a:schemeClr>
                </a:solidFill>
                <a:latin typeface="Arial"/>
              </a:rPr>
              <a:t>Lina Gebremariam</a:t>
            </a:r>
            <a:endParaRPr lang="en-US" dirty="0">
              <a:solidFill>
                <a:schemeClr val="accent6">
                  <a:lumMod val="10000"/>
                </a:schemeClr>
              </a:solidFill>
            </a:endParaRPr>
          </a:p>
          <a:p>
            <a:pPr marL="0" indent="0" algn="ctr">
              <a:buNone/>
              <a:defRPr/>
            </a:pPr>
            <a:r>
              <a:rPr lang="en-US" dirty="0">
                <a:solidFill>
                  <a:schemeClr val="accent6">
                    <a:lumMod val="10000"/>
                  </a:schemeClr>
                </a:solidFill>
                <a:latin typeface="Arial"/>
              </a:rPr>
              <a:t>Manager</a:t>
            </a:r>
            <a:endParaRPr lang="en-US" sz="1800" b="0" i="0" u="none" strike="noStrike" kern="1200" cap="none" spc="0" normalizeH="0" baseline="0" noProof="0" dirty="0">
              <a:ln>
                <a:noFill/>
              </a:ln>
              <a:solidFill>
                <a:schemeClr val="accent6">
                  <a:lumMod val="10000"/>
                </a:schemeClr>
              </a:solidFill>
              <a:effectLst/>
              <a:uLnTx/>
              <a:uFillTx/>
              <a:latin typeface="Arial"/>
              <a:cs typeface="Arial"/>
            </a:endParaRPr>
          </a:p>
          <a:p>
            <a:pPr marL="0" marR="0" lvl="0" indent="0" algn="ctr" defTabSz="914400" rtl="0" eaLnBrk="0" fontAlgn="base" latinLnBrk="0" hangingPunct="0">
              <a:lnSpc>
                <a:spcPct val="100000"/>
              </a:lnSpc>
              <a:spcBef>
                <a:spcPts val="1200"/>
              </a:spcBef>
              <a:spcAft>
                <a:spcPct val="0"/>
              </a:spcAft>
              <a:buClr>
                <a:srgbClr val="606060"/>
              </a:buClr>
              <a:buSzTx/>
              <a:buFont typeface="Wingdings" panose="05000000000000000000" pitchFamily="2" charset="2"/>
              <a:buNone/>
              <a:tabLst/>
              <a:defRPr/>
            </a:pPr>
            <a:r>
              <a:rPr kumimoji="0" lang="en-US" sz="1800" b="0" i="0" u="none" strike="noStrike" kern="1200" cap="none" spc="0" normalizeH="0" baseline="0" noProof="0" dirty="0">
                <a:ln>
                  <a:noFill/>
                </a:ln>
                <a:solidFill>
                  <a:schemeClr val="accent6">
                    <a:lumMod val="10000"/>
                  </a:schemeClr>
                </a:solidFill>
                <a:effectLst/>
                <a:uLnTx/>
                <a:uFillTx/>
                <a:latin typeface="Arial"/>
                <a:ea typeface="+mn-ea"/>
                <a:cs typeface="+mn-cs"/>
              </a:rPr>
              <a:t>CAQH CORE</a:t>
            </a:r>
            <a:endParaRPr lang="en-US" sz="1800" b="0" i="0" u="none" strike="noStrike" kern="1200" cap="none" spc="0" normalizeH="0" baseline="0" noProof="0" dirty="0">
              <a:ln>
                <a:noFill/>
              </a:ln>
              <a:solidFill>
                <a:schemeClr val="accent6">
                  <a:lumMod val="10000"/>
                </a:schemeClr>
              </a:solidFill>
              <a:effectLst/>
              <a:uLnTx/>
              <a:uFillTx/>
              <a:latin typeface="Arial"/>
              <a:cs typeface="Arial"/>
            </a:endParaRPr>
          </a:p>
        </p:txBody>
      </p:sp>
    </p:spTree>
    <p:extLst>
      <p:ext uri="{BB962C8B-B14F-4D97-AF65-F5344CB8AC3E}">
        <p14:creationId xmlns:p14="http://schemas.microsoft.com/office/powerpoint/2010/main" val="108353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978" b="9427"/>
          <a:stretch/>
        </p:blipFill>
        <p:spPr>
          <a:xfrm>
            <a:off x="0" y="1219198"/>
            <a:ext cx="12148457" cy="5797422"/>
          </a:xfrm>
          <a:prstGeom prst="rect">
            <a:avLst/>
          </a:prstGeom>
        </p:spPr>
      </p:pic>
      <p:sp>
        <p:nvSpPr>
          <p:cNvPr id="2" name="Title 1"/>
          <p:cNvSpPr>
            <a:spLocks noGrp="1"/>
          </p:cNvSpPr>
          <p:nvPr>
            <p:ph type="title"/>
          </p:nvPr>
        </p:nvSpPr>
        <p:spPr/>
        <p:txBody>
          <a:bodyPr>
            <a:normAutofit/>
          </a:bodyPr>
          <a:lstStyle/>
          <a:p>
            <a:r>
              <a:rPr lang="en-US"/>
              <a:t>Development of the “Next Generation” of IHP</a:t>
            </a:r>
          </a:p>
        </p:txBody>
      </p:sp>
      <p:sp>
        <p:nvSpPr>
          <p:cNvPr id="3" name="Content Placeholder 2"/>
          <p:cNvSpPr>
            <a:spLocks noGrp="1"/>
          </p:cNvSpPr>
          <p:nvPr>
            <p:ph idx="1"/>
          </p:nvPr>
        </p:nvSpPr>
        <p:spPr/>
        <p:txBody>
          <a:bodyPr>
            <a:normAutofit fontScale="92500"/>
          </a:bodyPr>
          <a:lstStyle/>
          <a:p>
            <a:r>
              <a:rPr lang="en-US" sz="2400"/>
              <a:t>Align financial and care delivery model to improve enrollees’ experience</a:t>
            </a:r>
          </a:p>
          <a:p>
            <a:r>
              <a:rPr lang="en-US" sz="2400"/>
              <a:t>A partial capitation payment to increase financial accountability, flexibility and innovation</a:t>
            </a:r>
          </a:p>
          <a:p>
            <a:r>
              <a:rPr lang="en-US" sz="2400"/>
              <a:t>Simplify administrative and financial functions</a:t>
            </a:r>
          </a:p>
        </p:txBody>
      </p:sp>
      <p:sp>
        <p:nvSpPr>
          <p:cNvPr id="8" name="Rectangle 2"/>
          <p:cNvSpPr>
            <a:spLocks noChangeArrowheads="1"/>
          </p:cNvSpPr>
          <p:nvPr/>
        </p:nvSpPr>
        <p:spPr bwMode="auto">
          <a:xfrm>
            <a:off x="1039091" y="16625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
        <p:nvSpPr>
          <p:cNvPr id="6" name="Slide Number Placeholder 3">
            <a:extLst>
              <a:ext uri="{FF2B5EF4-FFF2-40B4-BE49-F238E27FC236}">
                <a16:creationId xmlns:a16="http://schemas.microsoft.com/office/drawing/2014/main" id="{94C6F7F1-3640-46EA-B161-100F7953AD37}"/>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40</a:t>
            </a:fld>
            <a:endParaRPr lang="en-US" sz="1200">
              <a:solidFill>
                <a:prstClr val="white">
                  <a:lumMod val="50000"/>
                </a:prstClr>
              </a:solidFill>
            </a:endParaRPr>
          </a:p>
        </p:txBody>
      </p:sp>
    </p:spTree>
    <p:extLst>
      <p:ext uri="{BB962C8B-B14F-4D97-AF65-F5344CB8AC3E}">
        <p14:creationId xmlns:p14="http://schemas.microsoft.com/office/powerpoint/2010/main" val="14500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35284" y="3792811"/>
            <a:ext cx="6384758" cy="2422358"/>
          </a:xfrm>
        </p:spPr>
        <p:txBody>
          <a:bodyPr/>
          <a:lstStyle/>
          <a:p>
            <a:pPr lvl="0"/>
            <a:r>
              <a:rPr lang="en-US"/>
              <a:t>Mathew Spaan</a:t>
            </a:r>
          </a:p>
          <a:p>
            <a:pPr lvl="0"/>
            <a:r>
              <a:rPr lang="en-US"/>
              <a:t>Manager, Care Delivery &amp; Payment Reform</a:t>
            </a:r>
          </a:p>
          <a:p>
            <a:r>
              <a:rPr lang="en-US">
                <a:hlinkClick r:id="rId3"/>
              </a:rPr>
              <a:t>mathew.spaan@state.mn.us</a:t>
            </a:r>
            <a:r>
              <a:rPr lang="en-US"/>
              <a:t> </a:t>
            </a:r>
          </a:p>
        </p:txBody>
      </p:sp>
      <p:sp>
        <p:nvSpPr>
          <p:cNvPr id="4" name="Footer Placeholder 3"/>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Minnesota Department of Human Services</a:t>
            </a:r>
            <a:r>
              <a:rPr kumimoji="0" lang="en-US" sz="1200" b="0" i="0" u="none" strike="noStrike" kern="1200" cap="none" spc="0" normalizeH="0" baseline="0" noProof="0">
                <a:ln>
                  <a:noFill/>
                </a:ln>
                <a:solidFill>
                  <a:srgbClr val="003865"/>
                </a:solidFill>
                <a:effectLst/>
                <a:uLnTx/>
                <a:uFillTx/>
                <a:latin typeface="Calibri"/>
                <a:ea typeface="+mn-ea"/>
                <a:cs typeface="+mn-cs"/>
              </a:rPr>
              <a:t> | </a:t>
            </a:r>
            <a:r>
              <a:rPr kumimoji="0" lang="en-US" sz="1200" b="0" i="0" u="none" strike="noStrike" kern="1200" cap="none" spc="0" normalizeH="0" baseline="0" noProof="0">
                <a:ln>
                  <a:noFill/>
                </a:ln>
                <a:solidFill>
                  <a:srgbClr val="000000"/>
                </a:solidFill>
                <a:effectLst/>
                <a:uLnTx/>
                <a:uFillTx/>
                <a:latin typeface="Calibri"/>
                <a:ea typeface="+mn-ea"/>
                <a:cs typeface="+mn-cs"/>
              </a:rPr>
              <a:t>mn.gov/dhs</a:t>
            </a:r>
          </a:p>
        </p:txBody>
      </p:sp>
      <p:sp>
        <p:nvSpPr>
          <p:cNvPr id="5" name="Slide Number Placeholder 3">
            <a:extLst>
              <a:ext uri="{FF2B5EF4-FFF2-40B4-BE49-F238E27FC236}">
                <a16:creationId xmlns:a16="http://schemas.microsoft.com/office/drawing/2014/main" id="{89928D31-309E-428D-963C-3446E42CF998}"/>
              </a:ext>
            </a:extLst>
          </p:cNvPr>
          <p:cNvSpPr txBox="1">
            <a:spLocks/>
          </p:cNvSpPr>
          <p:nvPr/>
        </p:nvSpPr>
        <p:spPr>
          <a:xfrm>
            <a:off x="10309071" y="640048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1200" smtClean="0">
                <a:solidFill>
                  <a:prstClr val="white">
                    <a:lumMod val="50000"/>
                  </a:prstClr>
                </a:solidFill>
              </a:rPr>
              <a:pPr algn="ctr">
                <a:defRPr/>
              </a:pPr>
              <a:t>41</a:t>
            </a:fld>
            <a:endParaRPr lang="en-US" sz="1200">
              <a:solidFill>
                <a:prstClr val="white">
                  <a:lumMod val="50000"/>
                </a:prstClr>
              </a:solidFill>
            </a:endParaRPr>
          </a:p>
        </p:txBody>
      </p:sp>
    </p:spTree>
    <p:extLst>
      <p:ext uri="{BB962C8B-B14F-4D97-AF65-F5344CB8AC3E}">
        <p14:creationId xmlns:p14="http://schemas.microsoft.com/office/powerpoint/2010/main" val="299552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4A6-3C01-48BB-AB5C-A79922F59849}"/>
              </a:ext>
            </a:extLst>
          </p:cNvPr>
          <p:cNvSpPr>
            <a:spLocks noGrp="1"/>
          </p:cNvSpPr>
          <p:nvPr>
            <p:ph type="title"/>
          </p:nvPr>
        </p:nvSpPr>
        <p:spPr/>
        <p:txBody>
          <a:bodyPr/>
          <a:lstStyle/>
          <a:p>
            <a:r>
              <a:rPr lang="en-US" b="1"/>
              <a:t>Polling Question #2</a:t>
            </a:r>
          </a:p>
        </p:txBody>
      </p:sp>
      <p:sp>
        <p:nvSpPr>
          <p:cNvPr id="3" name="Footer Placeholder 2">
            <a:extLst>
              <a:ext uri="{FF2B5EF4-FFF2-40B4-BE49-F238E27FC236}">
                <a16:creationId xmlns:a16="http://schemas.microsoft.com/office/drawing/2014/main" id="{9E286E83-C2E0-414A-B375-98A255CC93F4}"/>
              </a:ext>
            </a:extLst>
          </p:cNvPr>
          <p:cNvSpPr>
            <a:spLocks noGrp="1"/>
          </p:cNvSpPr>
          <p:nvPr>
            <p:ph type="ftr" sz="quarter" idx="10"/>
          </p:nvPr>
        </p:nvSpPr>
        <p:spPr/>
        <p:txBody>
          <a:bodyPr/>
          <a:lstStyle/>
          <a:p>
            <a:pPr algn="ctr"/>
            <a:r>
              <a:rPr lang="en-US"/>
              <a:t> </a:t>
            </a:r>
          </a:p>
        </p:txBody>
      </p:sp>
      <p:sp>
        <p:nvSpPr>
          <p:cNvPr id="4" name="TextBox 3">
            <a:extLst>
              <a:ext uri="{FF2B5EF4-FFF2-40B4-BE49-F238E27FC236}">
                <a16:creationId xmlns:a16="http://schemas.microsoft.com/office/drawing/2014/main" id="{C6441EDE-AA41-42B4-95AF-16BD85BA25C3}"/>
              </a:ext>
            </a:extLst>
          </p:cNvPr>
          <p:cNvSpPr txBox="1"/>
          <p:nvPr/>
        </p:nvSpPr>
        <p:spPr>
          <a:xfrm>
            <a:off x="399475" y="1271061"/>
            <a:ext cx="10918558" cy="2554545"/>
          </a:xfrm>
          <a:prstGeom prst="rect">
            <a:avLst/>
          </a:prstGeom>
          <a:noFill/>
        </p:spPr>
        <p:txBody>
          <a:bodyPr wrap="square" rtlCol="0" anchor="t">
            <a:spAutoFit/>
          </a:bodyPr>
          <a:lstStyle/>
          <a:p>
            <a:r>
              <a:rPr lang="en-US" sz="2000" b="1"/>
              <a:t>Which challenge related to VBP is of most concern to your organization? (Select all the apply.)</a:t>
            </a:r>
          </a:p>
          <a:p>
            <a:endParaRPr lang="en-US" sz="2000"/>
          </a:p>
          <a:p>
            <a:pPr marL="342900" lvl="0" indent="-342900">
              <a:buFont typeface="Wingdings"/>
              <a:buChar char="§"/>
            </a:pPr>
            <a:r>
              <a:rPr lang="en-US" sz="2000"/>
              <a:t>Data quality and uniformity</a:t>
            </a:r>
            <a:endParaRPr lang="en-US" sz="2000">
              <a:cs typeface="Arial"/>
            </a:endParaRPr>
          </a:p>
          <a:p>
            <a:pPr marL="342900" lvl="0" indent="-342900">
              <a:buFont typeface="Wingdings"/>
              <a:buChar char="§"/>
            </a:pPr>
            <a:r>
              <a:rPr lang="en-US" sz="2000"/>
              <a:t>Interoperability</a:t>
            </a:r>
            <a:endParaRPr lang="en-US" sz="2000">
              <a:cs typeface="Arial"/>
            </a:endParaRPr>
          </a:p>
          <a:p>
            <a:pPr marL="342900" lvl="0" indent="-342900">
              <a:buFont typeface="Wingdings"/>
              <a:buChar char="§"/>
            </a:pPr>
            <a:r>
              <a:rPr lang="en-US" sz="2000"/>
              <a:t>Quality measurement</a:t>
            </a:r>
            <a:endParaRPr lang="en-US" sz="2000">
              <a:cs typeface="Arial"/>
            </a:endParaRPr>
          </a:p>
          <a:p>
            <a:pPr marL="342900" lvl="0" indent="-342900">
              <a:buFont typeface="Wingdings"/>
              <a:buChar char="§"/>
            </a:pPr>
            <a:r>
              <a:rPr lang="en-US" sz="2000"/>
              <a:t>Provider attribution</a:t>
            </a:r>
            <a:endParaRPr lang="en-US" sz="2000">
              <a:cs typeface="Arial"/>
            </a:endParaRPr>
          </a:p>
          <a:p>
            <a:pPr marL="342900" lvl="0" indent="-342900">
              <a:buFont typeface="Wingdings"/>
              <a:buChar char="§"/>
            </a:pPr>
            <a:r>
              <a:rPr lang="en-US" sz="2000"/>
              <a:t>Patient risk stratification</a:t>
            </a:r>
            <a:endParaRPr lang="en-US" sz="2000">
              <a:cs typeface="Arial"/>
            </a:endParaRPr>
          </a:p>
        </p:txBody>
      </p:sp>
      <p:sp>
        <p:nvSpPr>
          <p:cNvPr id="5" name="Slide Number Placeholder 3">
            <a:extLst>
              <a:ext uri="{FF2B5EF4-FFF2-40B4-BE49-F238E27FC236}">
                <a16:creationId xmlns:a16="http://schemas.microsoft.com/office/drawing/2014/main" id="{61673B9E-0490-4B91-8F00-30F10F44794A}"/>
              </a:ext>
            </a:extLst>
          </p:cNvPr>
          <p:cNvSpPr txBox="1">
            <a:spLocks/>
          </p:cNvSpPr>
          <p:nvPr/>
        </p:nvSpPr>
        <p:spPr>
          <a:xfrm>
            <a:off x="4736044" y="6492875"/>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800" smtClean="0">
                <a:solidFill>
                  <a:prstClr val="white">
                    <a:lumMod val="50000"/>
                  </a:prstClr>
                </a:solidFill>
              </a:rPr>
              <a:pPr algn="ctr">
                <a:defRPr/>
              </a:pPr>
              <a:t>42</a:t>
            </a:fld>
            <a:endParaRPr lang="en-US" sz="800">
              <a:solidFill>
                <a:prstClr val="white">
                  <a:lumMod val="50000"/>
                </a:prstClr>
              </a:solidFill>
            </a:endParaRPr>
          </a:p>
        </p:txBody>
      </p:sp>
    </p:spTree>
    <p:extLst>
      <p:ext uri="{BB962C8B-B14F-4D97-AF65-F5344CB8AC3E}">
        <p14:creationId xmlns:p14="http://schemas.microsoft.com/office/powerpoint/2010/main" val="1557301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6C0A2-E1C5-42C4-914F-04851B874A8D}"/>
              </a:ext>
            </a:extLst>
          </p:cNvPr>
          <p:cNvSpPr>
            <a:spLocks noGrp="1"/>
          </p:cNvSpPr>
          <p:nvPr>
            <p:ph type="title"/>
          </p:nvPr>
        </p:nvSpPr>
        <p:spPr/>
        <p:txBody>
          <a:bodyPr/>
          <a:lstStyle/>
          <a:p>
            <a:r>
              <a:rPr lang="en-US" b="1"/>
              <a:t>Audience Q&amp;A</a:t>
            </a:r>
            <a:endParaRPr lang="en-US"/>
          </a:p>
        </p:txBody>
      </p:sp>
      <p:sp>
        <p:nvSpPr>
          <p:cNvPr id="4" name="Slide Number Placeholder 3">
            <a:extLst>
              <a:ext uri="{FF2B5EF4-FFF2-40B4-BE49-F238E27FC236}">
                <a16:creationId xmlns:a16="http://schemas.microsoft.com/office/drawing/2014/main" id="{BB9AE2CD-F063-4798-BCBC-D86E6BE05AAA}"/>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43</a:t>
            </a:fld>
            <a:endParaRPr lang="en-US">
              <a:solidFill>
                <a:prstClr val="white">
                  <a:lumMod val="50000"/>
                </a:prstClr>
              </a:solidFill>
            </a:endParaRPr>
          </a:p>
        </p:txBody>
      </p:sp>
      <p:grpSp>
        <p:nvGrpSpPr>
          <p:cNvPr id="5" name="Group 4">
            <a:extLst>
              <a:ext uri="{FF2B5EF4-FFF2-40B4-BE49-F238E27FC236}">
                <a16:creationId xmlns:a16="http://schemas.microsoft.com/office/drawing/2014/main" id="{2E2A903C-EF8A-4795-888D-8A519D724164}"/>
              </a:ext>
            </a:extLst>
          </p:cNvPr>
          <p:cNvGrpSpPr/>
          <p:nvPr/>
        </p:nvGrpSpPr>
        <p:grpSpPr>
          <a:xfrm>
            <a:off x="1137390" y="1373260"/>
            <a:ext cx="9938388" cy="4769627"/>
            <a:chOff x="1137390" y="1068460"/>
            <a:chExt cx="9938388" cy="4769627"/>
          </a:xfrm>
        </p:grpSpPr>
        <p:pic>
          <p:nvPicPr>
            <p:cNvPr id="6" name="Picture 2" descr="H:\AA - current projects\Recent Screen Shots\G2W\G2W 5.0\attendee\panel audio_ questions.png">
              <a:extLst>
                <a:ext uri="{FF2B5EF4-FFF2-40B4-BE49-F238E27FC236}">
                  <a16:creationId xmlns:a16="http://schemas.microsoft.com/office/drawing/2014/main" id="{9E6BD735-14E8-4019-8ABA-42F0BD0F7F5F}"/>
                </a:ext>
              </a:extLst>
            </p:cNvPr>
            <p:cNvPicPr>
              <a:picLocks noChangeAspect="1" noChangeArrowheads="1"/>
            </p:cNvPicPr>
            <p:nvPr/>
          </p:nvPicPr>
          <p:blipFill>
            <a:blip r:embed="rId2" cstate="print"/>
            <a:srcRect/>
            <a:stretch>
              <a:fillRect/>
            </a:stretch>
          </p:blipFill>
          <p:spPr bwMode="auto">
            <a:xfrm>
              <a:off x="7496749" y="1068460"/>
              <a:ext cx="2808427" cy="3886200"/>
            </a:xfrm>
            <a:prstGeom prst="rect">
              <a:avLst/>
            </a:prstGeom>
            <a:noFill/>
            <a:ln>
              <a:solidFill>
                <a:schemeClr val="accent2">
                  <a:lumMod val="75000"/>
                </a:schemeClr>
              </a:solidFill>
            </a:ln>
            <a:effectLst>
              <a:softEdge rad="31750"/>
            </a:effectLst>
          </p:spPr>
        </p:pic>
        <p:sp>
          <p:nvSpPr>
            <p:cNvPr id="7" name="Rounded Rectangle 7">
              <a:extLst>
                <a:ext uri="{FF2B5EF4-FFF2-40B4-BE49-F238E27FC236}">
                  <a16:creationId xmlns:a16="http://schemas.microsoft.com/office/drawing/2014/main" id="{CF9A8CA9-0B22-452B-9B8B-7F685669CDF7}"/>
                </a:ext>
              </a:extLst>
            </p:cNvPr>
            <p:cNvSpPr/>
            <p:nvPr/>
          </p:nvSpPr>
          <p:spPr>
            <a:xfrm>
              <a:off x="7538017" y="2448585"/>
              <a:ext cx="2705923" cy="1841829"/>
            </a:xfrm>
            <a:prstGeom prst="roundRect">
              <a:avLst>
                <a:gd name="adj" fmla="val 2812"/>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kern="1200">
                <a:solidFill>
                  <a:prstClr val="white"/>
                </a:solidFill>
              </a:endParaRPr>
            </a:p>
          </p:txBody>
        </p:sp>
        <p:sp>
          <p:nvSpPr>
            <p:cNvPr id="8" name="Rounded Rectangle 13">
              <a:extLst>
                <a:ext uri="{FF2B5EF4-FFF2-40B4-BE49-F238E27FC236}">
                  <a16:creationId xmlns:a16="http://schemas.microsoft.com/office/drawing/2014/main" id="{B06869BD-0A1C-4E89-B8E8-5D443624BA10}"/>
                </a:ext>
              </a:extLst>
            </p:cNvPr>
            <p:cNvSpPr>
              <a:spLocks noChangeArrowheads="1"/>
            </p:cNvSpPr>
            <p:nvPr/>
          </p:nvSpPr>
          <p:spPr bwMode="auto">
            <a:xfrm>
              <a:off x="1657205" y="2302487"/>
              <a:ext cx="4910666" cy="1155176"/>
            </a:xfrm>
            <a:prstGeom prst="roundRect">
              <a:avLst>
                <a:gd name="adj" fmla="val 16667"/>
              </a:avLst>
            </a:prstGeom>
            <a:solidFill>
              <a:schemeClr val="bg1"/>
            </a:solidFill>
            <a:ln w="28575" algn="ctr">
              <a:solidFill>
                <a:srgbClr val="C00000"/>
              </a:solidFill>
              <a:round/>
              <a:headEnd/>
              <a:tailEnd/>
            </a:ln>
          </p:spPr>
          <p:txBody>
            <a:bodyPr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endParaRPr lang="en-US" altLang="en-US" sz="1800" kern="1200">
                <a:solidFill>
                  <a:srgbClr val="3A3838">
                    <a:lumMod val="50000"/>
                  </a:srgbClr>
                </a:solidFill>
                <a:latin typeface="Times New Roman" panose="02020603050405020304" pitchFamily="18" charset="0"/>
                <a:ea typeface="+mn-ea"/>
                <a:cs typeface="+mn-cs"/>
              </a:endParaRPr>
            </a:p>
          </p:txBody>
        </p:sp>
        <p:cxnSp>
          <p:nvCxnSpPr>
            <p:cNvPr id="9" name="Straight Arrow Connector 8">
              <a:extLst>
                <a:ext uri="{FF2B5EF4-FFF2-40B4-BE49-F238E27FC236}">
                  <a16:creationId xmlns:a16="http://schemas.microsoft.com/office/drawing/2014/main" id="{7BE357DB-2881-4E3C-8F43-34528EEB7B0B}"/>
                </a:ext>
              </a:extLst>
            </p:cNvPr>
            <p:cNvCxnSpPr>
              <a:stCxn id="8" idx="3"/>
            </p:cNvCxnSpPr>
            <p:nvPr/>
          </p:nvCxnSpPr>
          <p:spPr bwMode="auto">
            <a:xfrm flipV="1">
              <a:off x="6567871" y="2877726"/>
              <a:ext cx="968796" cy="2351"/>
            </a:xfrm>
            <a:prstGeom prst="straightConnector1">
              <a:avLst/>
            </a:prstGeom>
            <a:solidFill>
              <a:srgbClr val="99FF99"/>
            </a:solidFill>
            <a:ln w="28575" cap="flat" cmpd="sng" algn="ctr">
              <a:solidFill>
                <a:srgbClr val="C00000"/>
              </a:solidFill>
              <a:prstDash val="solid"/>
              <a:round/>
              <a:headEnd type="none" w="med" len="med"/>
              <a:tailEnd type="stealth"/>
            </a:ln>
            <a:effectLst/>
          </p:spPr>
        </p:cxnSp>
        <p:sp>
          <p:nvSpPr>
            <p:cNvPr id="10" name="TextBox 9">
              <a:extLst>
                <a:ext uri="{FF2B5EF4-FFF2-40B4-BE49-F238E27FC236}">
                  <a16:creationId xmlns:a16="http://schemas.microsoft.com/office/drawing/2014/main" id="{E2FA66E0-4A7A-49E3-A446-AFF7B62C0C06}"/>
                </a:ext>
              </a:extLst>
            </p:cNvPr>
            <p:cNvSpPr txBox="1"/>
            <p:nvPr/>
          </p:nvSpPr>
          <p:spPr>
            <a:xfrm>
              <a:off x="1775738" y="2416061"/>
              <a:ext cx="4673600" cy="923330"/>
            </a:xfrm>
            <a:prstGeom prst="rect">
              <a:avLst/>
            </a:prstGeom>
            <a:noFill/>
          </p:spPr>
          <p:txBody>
            <a:bodyPr wrap="square" rtlCol="0">
              <a:spAutoFit/>
            </a:bodyPr>
            <a:lstStyle/>
            <a:p>
              <a:r>
                <a:rPr lang="en-US" sz="1800" kern="1200">
                  <a:solidFill>
                    <a:srgbClr val="3A3838">
                      <a:lumMod val="50000"/>
                    </a:srgbClr>
                  </a:solidFill>
                  <a:ea typeface="+mn-ea"/>
                  <a:cs typeface="+mn-cs"/>
                </a:rPr>
                <a:t>Enter your question into the “Questions” pane in the lower right hand corner of your screen.</a:t>
              </a:r>
            </a:p>
          </p:txBody>
        </p:sp>
        <p:sp>
          <p:nvSpPr>
            <p:cNvPr id="11" name="Rounded Rectangle 6">
              <a:extLst>
                <a:ext uri="{FF2B5EF4-FFF2-40B4-BE49-F238E27FC236}">
                  <a16:creationId xmlns:a16="http://schemas.microsoft.com/office/drawing/2014/main" id="{1CE3D31D-8CCE-443C-93F8-AA53772D20F6}"/>
                </a:ext>
              </a:extLst>
            </p:cNvPr>
            <p:cNvSpPr>
              <a:spLocks noChangeArrowheads="1"/>
            </p:cNvSpPr>
            <p:nvPr/>
          </p:nvSpPr>
          <p:spPr bwMode="auto">
            <a:xfrm>
              <a:off x="1657205" y="1327230"/>
              <a:ext cx="4908923" cy="796431"/>
            </a:xfrm>
            <a:prstGeom prst="roundRect">
              <a:avLst>
                <a:gd name="adj" fmla="val 16667"/>
              </a:avLst>
            </a:prstGeom>
            <a:solidFill>
              <a:srgbClr val="BC9DBE"/>
            </a:solidFill>
            <a:ln w="38100" algn="ctr">
              <a:solidFill>
                <a:srgbClr val="7D4081"/>
              </a:solidFill>
              <a:round/>
              <a:headEnd/>
              <a:tailEnd/>
            </a:ln>
          </p:spPr>
          <p:txBody>
            <a:bodyPr lIns="91407" tIns="45704" rIns="91407" bIns="45704"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r>
                <a:rPr lang="en-US" altLang="en-US" sz="2000" b="1" kern="1200">
                  <a:solidFill>
                    <a:srgbClr val="3A3838">
                      <a:lumMod val="50000"/>
                    </a:srgbClr>
                  </a:solidFill>
                  <a:latin typeface="Arial"/>
                  <a:ea typeface="+mn-ea"/>
                  <a:cs typeface="+mn-cs"/>
                </a:rPr>
                <a:t>Please submit your questions</a:t>
              </a:r>
            </a:p>
          </p:txBody>
        </p:sp>
        <p:sp>
          <p:nvSpPr>
            <p:cNvPr id="12" name="Rounded Rectangle 6">
              <a:extLst>
                <a:ext uri="{FF2B5EF4-FFF2-40B4-BE49-F238E27FC236}">
                  <a16:creationId xmlns:a16="http://schemas.microsoft.com/office/drawing/2014/main" id="{CA15E266-3550-44BC-905B-77AB4C87533A}"/>
                </a:ext>
              </a:extLst>
            </p:cNvPr>
            <p:cNvSpPr>
              <a:spLocks noChangeArrowheads="1"/>
            </p:cNvSpPr>
            <p:nvPr/>
          </p:nvSpPr>
          <p:spPr bwMode="auto">
            <a:xfrm>
              <a:off x="1657205" y="3639755"/>
              <a:ext cx="4908922" cy="795528"/>
            </a:xfrm>
            <a:prstGeom prst="roundRect">
              <a:avLst>
                <a:gd name="adj" fmla="val 16667"/>
              </a:avLst>
            </a:prstGeom>
            <a:solidFill>
              <a:srgbClr val="BC9DBE"/>
            </a:solidFill>
            <a:ln w="38100" algn="ctr">
              <a:solidFill>
                <a:srgbClr val="7D4081"/>
              </a:solidFill>
              <a:round/>
              <a:headEnd/>
              <a:tailEnd/>
            </a:ln>
          </p:spPr>
          <p:txBody>
            <a:bodyPr lIns="91407" tIns="45704" rIns="91407" bIns="45704"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r>
                <a:rPr lang="en-US" altLang="en-US" b="1" kern="1200">
                  <a:solidFill>
                    <a:srgbClr val="3A3838">
                      <a:lumMod val="50000"/>
                    </a:srgbClr>
                  </a:solidFill>
                  <a:latin typeface="Arial"/>
                  <a:ea typeface="+mn-ea"/>
                  <a:cs typeface="+mn-cs"/>
                </a:rPr>
                <a:t>You can also submit questions at any time to CORE@caqh.org </a:t>
              </a:r>
            </a:p>
          </p:txBody>
        </p:sp>
        <p:sp>
          <p:nvSpPr>
            <p:cNvPr id="13" name="Rectangle 12">
              <a:extLst>
                <a:ext uri="{FF2B5EF4-FFF2-40B4-BE49-F238E27FC236}">
                  <a16:creationId xmlns:a16="http://schemas.microsoft.com/office/drawing/2014/main" id="{F4411F6D-B1FA-48AE-88E0-254C74861750}"/>
                </a:ext>
              </a:extLst>
            </p:cNvPr>
            <p:cNvSpPr/>
            <p:nvPr/>
          </p:nvSpPr>
          <p:spPr bwMode="auto">
            <a:xfrm>
              <a:off x="7588574" y="3629320"/>
              <a:ext cx="2441448" cy="320117"/>
            </a:xfrm>
            <a:prstGeom prst="rect">
              <a:avLst/>
            </a:prstGeom>
            <a:solidFill>
              <a:srgbClr val="FFFF00">
                <a:alpha val="34118"/>
              </a:srgb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5E48BE05-D413-4EB1-80CA-E6E805285A72}"/>
                </a:ext>
              </a:extLst>
            </p:cNvPr>
            <p:cNvSpPr txBox="1"/>
            <p:nvPr/>
          </p:nvSpPr>
          <p:spPr>
            <a:xfrm>
              <a:off x="1137390" y="5253312"/>
              <a:ext cx="9938388" cy="584775"/>
            </a:xfrm>
            <a:prstGeom prst="rect">
              <a:avLst/>
            </a:prstGeom>
            <a:noFill/>
          </p:spPr>
          <p:txBody>
            <a:bodyPr wrap="square" rtlCol="0">
              <a:spAutoFit/>
            </a:bodyPr>
            <a:lstStyle/>
            <a:p>
              <a:pPr marL="285750" lvl="1" indent="-285750">
                <a:spcAft>
                  <a:spcPts val="600"/>
                </a:spcAft>
                <a:buClrTx/>
                <a:buFont typeface="Wingdings" panose="05000000000000000000" pitchFamily="2" charset="2"/>
                <a:buChar char="§"/>
                <a:defRPr/>
              </a:pPr>
              <a:r>
                <a:rPr lang="en-US" sz="1600">
                  <a:solidFill>
                    <a:schemeClr val="tx1">
                      <a:lumMod val="50000"/>
                    </a:schemeClr>
                  </a:solidFill>
                  <a:ea typeface="Times New Roman" pitchFamily="18" charset="0"/>
                  <a:cs typeface="Arial" charset="0"/>
                </a:rPr>
                <a:t>The slides and webinar recording will be emailed to attendees and registrants in the next 1-2 business days.</a:t>
              </a:r>
              <a:endParaRPr lang="en-US" sz="1600"/>
            </a:p>
          </p:txBody>
        </p:sp>
      </p:grpSp>
    </p:spTree>
    <p:extLst>
      <p:ext uri="{BB962C8B-B14F-4D97-AF65-F5344CB8AC3E}">
        <p14:creationId xmlns:p14="http://schemas.microsoft.com/office/powerpoint/2010/main" val="158347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98D71-2AB6-4EA8-B794-410AF583B4CA}"/>
              </a:ext>
            </a:extLst>
          </p:cNvPr>
          <p:cNvSpPr>
            <a:spLocks noGrp="1"/>
          </p:cNvSpPr>
          <p:nvPr>
            <p:ph type="title"/>
          </p:nvPr>
        </p:nvSpPr>
        <p:spPr/>
        <p:txBody>
          <a:bodyPr/>
          <a:lstStyle/>
          <a:p>
            <a:r>
              <a:rPr lang="en-US" b="1"/>
              <a:t>Upcoming CAQH CORE Education Sessions</a:t>
            </a:r>
            <a:endParaRPr lang="en-US"/>
          </a:p>
        </p:txBody>
      </p:sp>
      <p:sp>
        <p:nvSpPr>
          <p:cNvPr id="4" name="Slide Number Placeholder 3">
            <a:extLst>
              <a:ext uri="{FF2B5EF4-FFF2-40B4-BE49-F238E27FC236}">
                <a16:creationId xmlns:a16="http://schemas.microsoft.com/office/drawing/2014/main" id="{454CEB44-1E6A-4748-BDE8-09013B0A5966}"/>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44</a:t>
            </a:fld>
            <a:endParaRPr lang="en-US">
              <a:solidFill>
                <a:prstClr val="white">
                  <a:lumMod val="50000"/>
                </a:prstClr>
              </a:solidFill>
            </a:endParaRPr>
          </a:p>
        </p:txBody>
      </p:sp>
      <p:sp>
        <p:nvSpPr>
          <p:cNvPr id="8" name="Rectangle 7">
            <a:extLst>
              <a:ext uri="{FF2B5EF4-FFF2-40B4-BE49-F238E27FC236}">
                <a16:creationId xmlns:a16="http://schemas.microsoft.com/office/drawing/2014/main" id="{1A949911-DF99-4F26-BAE7-BD5C2F791717}"/>
              </a:ext>
            </a:extLst>
          </p:cNvPr>
          <p:cNvSpPr/>
          <p:nvPr/>
        </p:nvSpPr>
        <p:spPr bwMode="auto">
          <a:xfrm>
            <a:off x="727407" y="1157538"/>
            <a:ext cx="10716699" cy="4033445"/>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b="1" dirty="0">
              <a:hlinkClick r:id="rId2"/>
            </a:endParaRPr>
          </a:p>
          <a:p>
            <a:pPr algn="ctr"/>
            <a:endParaRPr lang="en-US" b="1" dirty="0">
              <a:hlinkClick r:id="rId2"/>
            </a:endParaRPr>
          </a:p>
          <a:p>
            <a:pPr algn="ctr"/>
            <a:endParaRPr lang="en-US" b="1" dirty="0">
              <a:hlinkClick r:id="rId2"/>
            </a:endParaRPr>
          </a:p>
          <a:p>
            <a:pPr algn="ctr"/>
            <a:endParaRPr lang="en-US" b="1" dirty="0">
              <a:hlinkClick r:id="rId2"/>
            </a:endParaRPr>
          </a:p>
          <a:p>
            <a:pPr algn="ctr"/>
            <a:endParaRPr lang="en-US" b="1" dirty="0">
              <a:hlinkClick r:id="rId2"/>
            </a:endParaRPr>
          </a:p>
          <a:p>
            <a:pPr algn="ctr"/>
            <a:endParaRPr lang="en-US" b="1" dirty="0">
              <a:hlinkClick r:id="rId2"/>
            </a:endParaRPr>
          </a:p>
          <a:p>
            <a:pPr algn="ctr"/>
            <a:endParaRPr lang="en-US" b="1" dirty="0">
              <a:hlinkClick r:id="rId2"/>
            </a:endParaRPr>
          </a:p>
          <a:p>
            <a:pPr algn="ctr"/>
            <a:r>
              <a:rPr lang="en-US" b="1" dirty="0">
                <a:hlinkClick r:id="rId2"/>
              </a:rPr>
              <a:t>CORE Certification Webinar Series: Security Health Plan Demonstrates Commitment to Administrative Efficiency</a:t>
            </a:r>
            <a:r>
              <a:rPr lang="en-US" b="1" dirty="0"/>
              <a:t> </a:t>
            </a:r>
            <a:endParaRPr lang="en-US" dirty="0">
              <a:cs typeface="Arial"/>
            </a:endParaRPr>
          </a:p>
          <a:p>
            <a:pPr algn="ctr"/>
            <a:r>
              <a:rPr lang="en-US" b="1" cap="small" dirty="0">
                <a:solidFill>
                  <a:srgbClr val="7D4081"/>
                </a:solidFill>
              </a:rPr>
              <a:t>Thursday, June 20, 2:00 – 3:00 PM</a:t>
            </a:r>
          </a:p>
          <a:p>
            <a:pPr algn="ctr" fontAlgn="base"/>
            <a:endParaRPr lang="en-US" b="1" dirty="0">
              <a:solidFill>
                <a:schemeClr val="accent3"/>
              </a:solidFill>
              <a:cs typeface="Arial" panose="020B0604020202020204" pitchFamily="34" charset="0"/>
            </a:endParaRPr>
          </a:p>
          <a:p>
            <a:pPr fontAlgn="base"/>
            <a:r>
              <a:rPr lang="en-US" b="1" dirty="0"/>
              <a:t>CMS, WEDI and CAQH CORE Webinar Series: Part 1 - CMS Complaint Management Reports</a:t>
            </a:r>
            <a:r>
              <a:rPr lang="en-US" dirty="0"/>
              <a:t> </a:t>
            </a:r>
          </a:p>
          <a:p>
            <a:pPr algn="ctr" fontAlgn="base"/>
            <a:r>
              <a:rPr lang="en-US" b="1" dirty="0">
                <a:solidFill>
                  <a:schemeClr val="accent3"/>
                </a:solidFill>
              </a:rPr>
              <a:t>W</a:t>
            </a:r>
            <a:r>
              <a:rPr lang="en-US" sz="1400" b="1" dirty="0">
                <a:solidFill>
                  <a:schemeClr val="accent3"/>
                </a:solidFill>
              </a:rPr>
              <a:t>EDNESDAY</a:t>
            </a:r>
            <a:r>
              <a:rPr lang="en-US" b="1" dirty="0">
                <a:solidFill>
                  <a:schemeClr val="accent3"/>
                </a:solidFill>
              </a:rPr>
              <a:t>, J</a:t>
            </a:r>
            <a:r>
              <a:rPr lang="en-US" sz="1400" b="1" dirty="0">
                <a:solidFill>
                  <a:schemeClr val="accent3"/>
                </a:solidFill>
              </a:rPr>
              <a:t>UNE</a:t>
            </a:r>
            <a:r>
              <a:rPr lang="en-US" b="1" dirty="0">
                <a:solidFill>
                  <a:schemeClr val="accent3"/>
                </a:solidFill>
              </a:rPr>
              <a:t> 26, 2019 | 2:00 - 3:00 PM ET</a:t>
            </a:r>
            <a:r>
              <a:rPr lang="en-US" dirty="0">
                <a:solidFill>
                  <a:schemeClr val="accent3"/>
                </a:solidFill>
              </a:rPr>
              <a:t> </a:t>
            </a:r>
          </a:p>
          <a:p>
            <a:pPr algn="ctr"/>
            <a:endParaRPr lang="en-US" b="1" cap="small" dirty="0">
              <a:solidFill>
                <a:srgbClr val="7D4081"/>
              </a:solidFill>
              <a:cs typeface="Arial"/>
            </a:endParaRPr>
          </a:p>
          <a:p>
            <a:pPr algn="ctr" fontAlgn="base"/>
            <a:r>
              <a:rPr lang="en-US" b="1" u="sng" dirty="0">
                <a:hlinkClick r:id="rId2"/>
              </a:rPr>
              <a:t>CORE Attachments Webinar Series: Defining a Path to Electronic Exchange of Medical Documentation </a:t>
            </a:r>
            <a:endParaRPr lang="en-US" b="1" u="sng" dirty="0"/>
          </a:p>
          <a:p>
            <a:pPr algn="ctr" fontAlgn="base"/>
            <a:r>
              <a:rPr lang="en-US" b="1" cap="small" dirty="0">
                <a:solidFill>
                  <a:schemeClr val="accent3"/>
                </a:solidFill>
                <a:cs typeface="Arial" panose="020B0604020202020204" pitchFamily="34" charset="0"/>
              </a:rPr>
              <a:t>W</a:t>
            </a:r>
            <a:r>
              <a:rPr lang="en-US" sz="1400" b="1" cap="small" dirty="0">
                <a:solidFill>
                  <a:schemeClr val="accent3"/>
                </a:solidFill>
                <a:cs typeface="Arial" panose="020B0604020202020204" pitchFamily="34" charset="0"/>
              </a:rPr>
              <a:t>EDNESDAY</a:t>
            </a:r>
            <a:r>
              <a:rPr lang="en-US" b="1" cap="small" dirty="0">
                <a:solidFill>
                  <a:schemeClr val="accent3"/>
                </a:solidFill>
                <a:cs typeface="Arial" panose="020B0604020202020204" pitchFamily="34" charset="0"/>
              </a:rPr>
              <a:t>, J</a:t>
            </a:r>
            <a:r>
              <a:rPr lang="en-US" sz="1400" b="1" cap="small" dirty="0">
                <a:solidFill>
                  <a:schemeClr val="accent3"/>
                </a:solidFill>
                <a:cs typeface="Arial" panose="020B0604020202020204" pitchFamily="34" charset="0"/>
              </a:rPr>
              <a:t>ULY</a:t>
            </a:r>
            <a:r>
              <a:rPr lang="en-US" b="1" cap="small" dirty="0">
                <a:solidFill>
                  <a:schemeClr val="accent3"/>
                </a:solidFill>
                <a:cs typeface="Arial" panose="020B0604020202020204" pitchFamily="34" charset="0"/>
              </a:rPr>
              <a:t> 10, 2:00 – 3:00 PM</a:t>
            </a:r>
          </a:p>
          <a:p>
            <a:pPr algn="ctr" fontAlgn="base"/>
            <a:endParaRPr lang="en-US" dirty="0">
              <a:solidFill>
                <a:schemeClr val="accent3"/>
              </a:solidFill>
            </a:endParaRPr>
          </a:p>
          <a:p>
            <a:pPr algn="ctr" fontAlgn="base"/>
            <a:r>
              <a:rPr lang="en-US" b="1" dirty="0"/>
              <a:t>CMS, WEDI and CAQH CORE Webinar Series: Part 2- CMS Compliance Reviews </a:t>
            </a:r>
            <a:r>
              <a:rPr lang="en-US" dirty="0"/>
              <a:t> </a:t>
            </a:r>
          </a:p>
          <a:p>
            <a:pPr algn="ctr" fontAlgn="base"/>
            <a:r>
              <a:rPr lang="en-US" b="1" dirty="0">
                <a:solidFill>
                  <a:schemeClr val="accent3"/>
                </a:solidFill>
              </a:rPr>
              <a:t>T</a:t>
            </a:r>
            <a:r>
              <a:rPr lang="en-US" sz="1400" b="1" dirty="0">
                <a:solidFill>
                  <a:schemeClr val="accent3"/>
                </a:solidFill>
              </a:rPr>
              <a:t>HURSDAY</a:t>
            </a:r>
            <a:r>
              <a:rPr lang="en-US" b="1" dirty="0">
                <a:solidFill>
                  <a:schemeClr val="accent3"/>
                </a:solidFill>
              </a:rPr>
              <a:t>, J</a:t>
            </a:r>
            <a:r>
              <a:rPr lang="en-US" sz="1400" b="1" dirty="0">
                <a:solidFill>
                  <a:schemeClr val="accent3"/>
                </a:solidFill>
              </a:rPr>
              <a:t>ULY</a:t>
            </a:r>
            <a:r>
              <a:rPr lang="en-US" b="1" dirty="0">
                <a:solidFill>
                  <a:schemeClr val="accent3"/>
                </a:solidFill>
              </a:rPr>
              <a:t> 18, 2019 | 2:00 - 3:00 PM ET</a:t>
            </a:r>
            <a:r>
              <a:rPr lang="en-US" dirty="0">
                <a:solidFill>
                  <a:schemeClr val="accent3"/>
                </a:solidFill>
              </a:rPr>
              <a:t> </a:t>
            </a:r>
          </a:p>
          <a:p>
            <a:pPr algn="ctr"/>
            <a:endParaRPr lang="en-US" b="1" cap="small" dirty="0">
              <a:solidFill>
                <a:srgbClr val="7D4081"/>
              </a:solidFill>
              <a:cs typeface="Arial"/>
            </a:endParaRPr>
          </a:p>
          <a:p>
            <a:pPr algn="ctr"/>
            <a:endParaRPr lang="en-US" b="1" cap="small" dirty="0">
              <a:solidFill>
                <a:srgbClr val="7D4081"/>
              </a:solidFill>
              <a:cs typeface="Arial"/>
            </a:endParaRPr>
          </a:p>
          <a:p>
            <a:pPr algn="ctr"/>
            <a:endParaRPr lang="en-US" b="1" cap="small" dirty="0">
              <a:solidFill>
                <a:srgbClr val="7D4081"/>
              </a:solidFill>
              <a:cs typeface="Arial"/>
            </a:endParaRPr>
          </a:p>
          <a:p>
            <a:pPr algn="ctr"/>
            <a:endParaRPr lang="en-US" b="1" cap="small" dirty="0">
              <a:solidFill>
                <a:srgbClr val="7D4081"/>
              </a:solidFill>
              <a:cs typeface="Arial"/>
            </a:endParaRPr>
          </a:p>
          <a:p>
            <a:pPr algn="ctr"/>
            <a:endParaRPr lang="en-US" b="1" cap="small" dirty="0">
              <a:solidFill>
                <a:srgbClr val="7D4081"/>
              </a:solidFill>
              <a:cs typeface="Arial"/>
            </a:endParaRPr>
          </a:p>
          <a:p>
            <a:pPr algn="ctr"/>
            <a:endParaRPr lang="en-US" b="1" cap="small" dirty="0">
              <a:solidFill>
                <a:srgbClr val="7D4081"/>
              </a:solidFill>
              <a:cs typeface="Arial"/>
            </a:endParaRPr>
          </a:p>
          <a:p>
            <a:pPr algn="ctr"/>
            <a:endParaRPr lang="en-US" b="1" cap="small" dirty="0">
              <a:solidFill>
                <a:srgbClr val="7D4081"/>
              </a:solidFill>
              <a:cs typeface="Arial"/>
            </a:endParaRPr>
          </a:p>
        </p:txBody>
      </p:sp>
      <p:cxnSp>
        <p:nvCxnSpPr>
          <p:cNvPr id="11" name="Straight Connector 10">
            <a:extLst>
              <a:ext uri="{FF2B5EF4-FFF2-40B4-BE49-F238E27FC236}">
                <a16:creationId xmlns:a16="http://schemas.microsoft.com/office/drawing/2014/main" id="{83096A8C-1239-4B94-9473-677659A1BB5B}"/>
              </a:ext>
            </a:extLst>
          </p:cNvPr>
          <p:cNvCxnSpPr>
            <a:cxnSpLocks/>
          </p:cNvCxnSpPr>
          <p:nvPr/>
        </p:nvCxnSpPr>
        <p:spPr bwMode="auto">
          <a:xfrm flipH="1">
            <a:off x="727407" y="5504339"/>
            <a:ext cx="10716700" cy="0"/>
          </a:xfrm>
          <a:prstGeom prst="line">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F9AC509D-B157-4520-BA4E-8FE6FE16EE36}"/>
              </a:ext>
            </a:extLst>
          </p:cNvPr>
          <p:cNvSpPr/>
          <p:nvPr/>
        </p:nvSpPr>
        <p:spPr>
          <a:xfrm>
            <a:off x="5116404" y="5257049"/>
            <a:ext cx="1959191" cy="430887"/>
          </a:xfrm>
          <a:prstGeom prst="rect">
            <a:avLst/>
          </a:prstGeom>
          <a:solidFill>
            <a:schemeClr val="bg1"/>
          </a:solidFill>
        </p:spPr>
        <p:txBody>
          <a:bodyPr wrap="none">
            <a:spAutoFit/>
          </a:bodyPr>
          <a:lstStyle/>
          <a:p>
            <a:pPr lvl="0" algn="ctr"/>
            <a:r>
              <a:rPr lang="en-US" sz="2200" b="1" cap="small" dirty="0">
                <a:solidFill>
                  <a:srgbClr val="7D4081"/>
                </a:solidFill>
              </a:rPr>
              <a:t>Conferences</a:t>
            </a:r>
            <a:endParaRPr lang="en-US" sz="2200" b="1" cap="small" dirty="0">
              <a:solidFill>
                <a:srgbClr val="7D4081"/>
              </a:solidFill>
              <a:cs typeface="Arial"/>
            </a:endParaRPr>
          </a:p>
        </p:txBody>
      </p:sp>
      <p:sp>
        <p:nvSpPr>
          <p:cNvPr id="2" name="Rectangle 1">
            <a:extLst>
              <a:ext uri="{FF2B5EF4-FFF2-40B4-BE49-F238E27FC236}">
                <a16:creationId xmlns:a16="http://schemas.microsoft.com/office/drawing/2014/main" id="{7E02EC2E-47B0-42F2-ABBE-D883B2BF5D14}"/>
              </a:ext>
            </a:extLst>
          </p:cNvPr>
          <p:cNvSpPr/>
          <p:nvPr/>
        </p:nvSpPr>
        <p:spPr>
          <a:xfrm>
            <a:off x="3058583" y="5687936"/>
            <a:ext cx="6096000" cy="646331"/>
          </a:xfrm>
          <a:prstGeom prst="rect">
            <a:avLst/>
          </a:prstGeom>
        </p:spPr>
        <p:txBody>
          <a:bodyPr>
            <a:spAutoFit/>
          </a:bodyPr>
          <a:lstStyle/>
          <a:p>
            <a:pPr algn="ctr"/>
            <a:r>
              <a:rPr lang="en-US" b="1"/>
              <a:t>HFMA 2019 Annual Conference</a:t>
            </a:r>
            <a:endParaRPr lang="en-US"/>
          </a:p>
          <a:p>
            <a:pPr lvl="0" algn="ctr"/>
            <a:r>
              <a:rPr lang="en-US" b="1" cap="small">
                <a:solidFill>
                  <a:srgbClr val="7D4081"/>
                </a:solidFill>
              </a:rPr>
              <a:t>June 23-26, 2019</a:t>
            </a:r>
          </a:p>
        </p:txBody>
      </p:sp>
    </p:spTree>
    <p:extLst>
      <p:ext uri="{BB962C8B-B14F-4D97-AF65-F5344CB8AC3E}">
        <p14:creationId xmlns:p14="http://schemas.microsoft.com/office/powerpoint/2010/main" val="4084896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243FD96-0392-4117-AF9B-D0EE1068AD60}"/>
              </a:ext>
            </a:extLst>
          </p:cNvPr>
          <p:cNvSpPr>
            <a:spLocks noGrp="1"/>
          </p:cNvSpPr>
          <p:nvPr>
            <p:ph type="sldNum" sz="quarter" idx="10"/>
          </p:nvPr>
        </p:nvSpPr>
        <p:spPr>
          <a:xfrm>
            <a:off x="4734984" y="6464301"/>
            <a:ext cx="2743200" cy="365125"/>
          </a:xfrm>
        </p:spPr>
        <p:txBody>
          <a:bodyPr/>
          <a:lstStyle/>
          <a:p>
            <a:pPr>
              <a:defRPr/>
            </a:pPr>
            <a:fld id="{CDB19EE7-41CC-40F8-8898-A50DA016F0E1}" type="slidenum">
              <a:rPr lang="en-US" smtClean="0">
                <a:solidFill>
                  <a:prstClr val="white">
                    <a:lumMod val="50000"/>
                  </a:prstClr>
                </a:solidFill>
              </a:rPr>
              <a:pPr>
                <a:defRPr/>
              </a:pPr>
              <a:t>45</a:t>
            </a:fld>
            <a:endParaRPr lang="en-US">
              <a:solidFill>
                <a:prstClr val="white">
                  <a:lumMod val="50000"/>
                </a:prstClr>
              </a:solidFill>
            </a:endParaRPr>
          </a:p>
        </p:txBody>
      </p:sp>
      <p:sp>
        <p:nvSpPr>
          <p:cNvPr id="6" name="TextBox 5">
            <a:extLst>
              <a:ext uri="{FF2B5EF4-FFF2-40B4-BE49-F238E27FC236}">
                <a16:creationId xmlns:a16="http://schemas.microsoft.com/office/drawing/2014/main" id="{A7CB94D4-4734-4820-8E2F-D3D537045CCC}"/>
              </a:ext>
            </a:extLst>
          </p:cNvPr>
          <p:cNvSpPr txBox="1"/>
          <p:nvPr/>
        </p:nvSpPr>
        <p:spPr>
          <a:xfrm>
            <a:off x="3477684" y="1386314"/>
            <a:ext cx="5257799" cy="584775"/>
          </a:xfrm>
          <a:prstGeom prst="rect">
            <a:avLst/>
          </a:prstGeom>
          <a:noFill/>
        </p:spPr>
        <p:txBody>
          <a:bodyPr wrap="square" rtlCol="0">
            <a:spAutoFit/>
          </a:bodyPr>
          <a:lstStyle/>
          <a:p>
            <a:pPr algn="ctr"/>
            <a:r>
              <a:rPr lang="en-US" sz="3200" b="1">
                <a:solidFill>
                  <a:srgbClr val="7D4081"/>
                </a:solidFill>
                <a:latin typeface="Arial" panose="020B0604020202020204" pitchFamily="34" charset="0"/>
              </a:rPr>
              <a:t>Thank you for joining us!</a:t>
            </a:r>
          </a:p>
        </p:txBody>
      </p:sp>
      <p:sp>
        <p:nvSpPr>
          <p:cNvPr id="7" name="TextBox 6">
            <a:extLst>
              <a:ext uri="{FF2B5EF4-FFF2-40B4-BE49-F238E27FC236}">
                <a16:creationId xmlns:a16="http://schemas.microsoft.com/office/drawing/2014/main" id="{A1D7CC74-7308-497E-B542-94ED171104E5}"/>
              </a:ext>
            </a:extLst>
          </p:cNvPr>
          <p:cNvSpPr txBox="1"/>
          <p:nvPr/>
        </p:nvSpPr>
        <p:spPr>
          <a:xfrm>
            <a:off x="3771900" y="3237317"/>
            <a:ext cx="4648200" cy="1015663"/>
          </a:xfrm>
          <a:prstGeom prst="rect">
            <a:avLst/>
          </a:prstGeom>
          <a:noFill/>
        </p:spPr>
        <p:txBody>
          <a:bodyPr wrap="square" rtlCol="0">
            <a:spAutoFit/>
          </a:bodyPr>
          <a:lstStyle/>
          <a:p>
            <a:pPr algn="ctr">
              <a:lnSpc>
                <a:spcPct val="150000"/>
              </a:lnSpc>
            </a:pPr>
            <a:r>
              <a:rPr lang="en-US" sz="2000">
                <a:solidFill>
                  <a:srgbClr val="7D4081"/>
                </a:solidFill>
                <a:latin typeface="+mn-lt"/>
              </a:rPr>
              <a:t>Website:</a:t>
            </a:r>
            <a:r>
              <a:rPr lang="en-US" sz="2000">
                <a:latin typeface="+mn-lt"/>
              </a:rPr>
              <a:t>  </a:t>
            </a:r>
            <a:r>
              <a:rPr lang="en-US" sz="2000">
                <a:latin typeface="+mn-lt"/>
                <a:hlinkClick r:id="rId2"/>
              </a:rPr>
              <a:t>www.CAQH.org/CORE</a:t>
            </a:r>
            <a:r>
              <a:rPr lang="en-US" sz="2000">
                <a:latin typeface="+mn-lt"/>
              </a:rPr>
              <a:t> </a:t>
            </a:r>
          </a:p>
          <a:p>
            <a:pPr algn="ctr">
              <a:lnSpc>
                <a:spcPct val="150000"/>
              </a:lnSpc>
            </a:pPr>
            <a:r>
              <a:rPr lang="en-US" sz="2000">
                <a:solidFill>
                  <a:srgbClr val="7D4081"/>
                </a:solidFill>
                <a:latin typeface="+mn-lt"/>
              </a:rPr>
              <a:t>Email:</a:t>
            </a:r>
            <a:r>
              <a:rPr lang="en-US" sz="2000">
                <a:latin typeface="+mn-lt"/>
              </a:rPr>
              <a:t>  </a:t>
            </a:r>
            <a:r>
              <a:rPr lang="en-US" sz="2000">
                <a:latin typeface="+mn-lt"/>
                <a:hlinkClick r:id="rId3"/>
              </a:rPr>
              <a:t>CORE@CAQH.org</a:t>
            </a:r>
            <a:r>
              <a:rPr lang="en-US" sz="2000">
                <a:latin typeface="+mn-lt"/>
              </a:rPr>
              <a:t> </a:t>
            </a:r>
          </a:p>
        </p:txBody>
      </p:sp>
      <p:grpSp>
        <p:nvGrpSpPr>
          <p:cNvPr id="8" name="Group 7">
            <a:extLst>
              <a:ext uri="{FF2B5EF4-FFF2-40B4-BE49-F238E27FC236}">
                <a16:creationId xmlns:a16="http://schemas.microsoft.com/office/drawing/2014/main" id="{CBD27243-8C56-448F-B459-96A89302C0ED}"/>
              </a:ext>
            </a:extLst>
          </p:cNvPr>
          <p:cNvGrpSpPr/>
          <p:nvPr/>
        </p:nvGrpSpPr>
        <p:grpSpPr>
          <a:xfrm>
            <a:off x="5213350" y="2618832"/>
            <a:ext cx="1786467" cy="536575"/>
            <a:chOff x="3556000" y="5204320"/>
            <a:chExt cx="1786467" cy="536575"/>
          </a:xfrm>
        </p:grpSpPr>
        <p:pic>
          <p:nvPicPr>
            <p:cNvPr id="9" name="Picture 2">
              <a:extLst>
                <a:ext uri="{FF2B5EF4-FFF2-40B4-BE49-F238E27FC236}">
                  <a16:creationId xmlns:a16="http://schemas.microsoft.com/office/drawing/2014/main" id="{A24843C8-A056-4AAA-9E4B-D24CACE7E6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5204320"/>
              <a:ext cx="538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0E9C315-8BB6-409C-8FA3-39511417515C}"/>
                </a:ext>
              </a:extLst>
            </p:cNvPr>
            <p:cNvSpPr txBox="1"/>
            <p:nvPr/>
          </p:nvSpPr>
          <p:spPr>
            <a:xfrm>
              <a:off x="4094163" y="5272552"/>
              <a:ext cx="1248304" cy="400110"/>
            </a:xfrm>
            <a:prstGeom prst="rect">
              <a:avLst/>
            </a:prstGeom>
            <a:noFill/>
          </p:spPr>
          <p:txBody>
            <a:bodyPr wrap="square" rtlCol="0">
              <a:spAutoFit/>
            </a:bodyPr>
            <a:lstStyle/>
            <a:p>
              <a:r>
                <a:rPr lang="en-US" sz="2000">
                  <a:solidFill>
                    <a:srgbClr val="7D4081"/>
                  </a:solidFill>
                  <a:latin typeface="+mn-lt"/>
                </a:rPr>
                <a:t>@CAQH</a:t>
              </a:r>
            </a:p>
          </p:txBody>
        </p:sp>
      </p:grpSp>
      <p:sp>
        <p:nvSpPr>
          <p:cNvPr id="11" name="Rectangle 10">
            <a:extLst>
              <a:ext uri="{FF2B5EF4-FFF2-40B4-BE49-F238E27FC236}">
                <a16:creationId xmlns:a16="http://schemas.microsoft.com/office/drawing/2014/main" id="{5B4425A2-2500-4151-94D3-E9DCFE894988}"/>
              </a:ext>
            </a:extLst>
          </p:cNvPr>
          <p:cNvSpPr/>
          <p:nvPr/>
        </p:nvSpPr>
        <p:spPr>
          <a:xfrm>
            <a:off x="1658923" y="4919043"/>
            <a:ext cx="8874154" cy="1200329"/>
          </a:xfrm>
          <a:prstGeom prst="rect">
            <a:avLst/>
          </a:prstGeom>
        </p:spPr>
        <p:txBody>
          <a:bodyPr wrap="square">
            <a:spAutoFit/>
          </a:bodyPr>
          <a:lstStyle/>
          <a:p>
            <a:pPr algn="ctr"/>
            <a:r>
              <a:rPr lang="en-US" b="1">
                <a:latin typeface="Gotham Narrow SSm A"/>
              </a:rPr>
              <a:t>The CAQH CORE Mission</a:t>
            </a:r>
          </a:p>
          <a:p>
            <a:pPr algn="ctr"/>
            <a:r>
              <a:rPr lang="en-US">
                <a:latin typeface="Gotham Narrow SSm A"/>
              </a:rPr>
              <a:t>Drive the creation and adoption of healthcare operating rules that support standards, accelerate interoperability and align administrative and clinical activities among providers, payers and consumers.</a:t>
            </a:r>
            <a:endParaRPr lang="en-US" b="0" i="0">
              <a:effectLst/>
              <a:latin typeface="Gotham Narrow SSm A"/>
            </a:endParaRPr>
          </a:p>
        </p:txBody>
      </p:sp>
    </p:spTree>
    <p:extLst>
      <p:ext uri="{BB962C8B-B14F-4D97-AF65-F5344CB8AC3E}">
        <p14:creationId xmlns:p14="http://schemas.microsoft.com/office/powerpoint/2010/main" val="173149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57C1C2-9D3D-408C-9663-E660C7E5F9EE}"/>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B50E3F27-5D42-4BD6-908B-73E45FFC597F}"/>
              </a:ext>
            </a:extLst>
          </p:cNvPr>
          <p:cNvGrpSpPr/>
          <p:nvPr/>
        </p:nvGrpSpPr>
        <p:grpSpPr>
          <a:xfrm>
            <a:off x="1" y="1115684"/>
            <a:ext cx="3196205" cy="5218004"/>
            <a:chOff x="1" y="1115684"/>
            <a:chExt cx="2582337" cy="4669895"/>
          </a:xfrm>
        </p:grpSpPr>
        <p:pic>
          <p:nvPicPr>
            <p:cNvPr id="6" name="Picture 12">
              <a:extLst>
                <a:ext uri="{FF2B5EF4-FFF2-40B4-BE49-F238E27FC236}">
                  <a16:creationId xmlns:a16="http://schemas.microsoft.com/office/drawing/2014/main" id="{B267D27E-442D-423D-8522-F1602D57BDA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3E4D900-DE98-4F72-8976-F6F37F40C768}"/>
                </a:ext>
              </a:extLst>
            </p:cNvPr>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 name="Rectangle 7">
            <a:extLst>
              <a:ext uri="{FF2B5EF4-FFF2-40B4-BE49-F238E27FC236}">
                <a16:creationId xmlns:a16="http://schemas.microsoft.com/office/drawing/2014/main" id="{40EE821C-6050-4DBB-BA8A-3934FF0BA50C}"/>
              </a:ext>
            </a:extLst>
          </p:cNvPr>
          <p:cNvSpPr/>
          <p:nvPr/>
        </p:nvSpPr>
        <p:spPr>
          <a:xfrm>
            <a:off x="3721816" y="2810422"/>
            <a:ext cx="7850155" cy="107721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323E48">
                    <a:lumMod val="50000"/>
                  </a:srgbClr>
                </a:solidFill>
                <a:effectLst/>
                <a:uLnTx/>
                <a:uFillTx/>
                <a:latin typeface="Arial"/>
                <a:ea typeface="+mn-ea"/>
                <a:cs typeface="+mn-cs"/>
              </a:rPr>
              <a:t>CAQH CORE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323E48">
                    <a:lumMod val="50000"/>
                  </a:srgbClr>
                </a:solidFill>
                <a:effectLst/>
                <a:uLnTx/>
                <a:uFillTx/>
                <a:latin typeface="Arial"/>
                <a:ea typeface="+mn-ea"/>
                <a:cs typeface="+mn-cs"/>
              </a:rPr>
              <a:t>Value-Based Payments Overview </a:t>
            </a:r>
          </a:p>
        </p:txBody>
      </p:sp>
      <p:sp>
        <p:nvSpPr>
          <p:cNvPr id="9" name="TextBox 8">
            <a:extLst>
              <a:ext uri="{FF2B5EF4-FFF2-40B4-BE49-F238E27FC236}">
                <a16:creationId xmlns:a16="http://schemas.microsoft.com/office/drawing/2014/main" id="{5F8CD529-833C-438E-9068-E02DD749F455}"/>
              </a:ext>
            </a:extLst>
          </p:cNvPr>
          <p:cNvSpPr txBox="1"/>
          <p:nvPr/>
        </p:nvSpPr>
        <p:spPr>
          <a:xfrm>
            <a:off x="5916168" y="4852805"/>
            <a:ext cx="5655803" cy="646331"/>
          </a:xfrm>
          <a:prstGeom prst="rect">
            <a:avLst/>
          </a:prstGeom>
          <a:noFill/>
        </p:spPr>
        <p:txBody>
          <a:bodyPr wrap="square" rtlCol="0" anchor="t">
            <a:spAutoFit/>
          </a:bodyPr>
          <a:lstStyle/>
          <a:p>
            <a:pPr algn="r">
              <a:defRPr/>
            </a:pPr>
            <a:r>
              <a:rPr lang="en-US" b="1" dirty="0">
                <a:solidFill>
                  <a:schemeClr val="accent6">
                    <a:lumMod val="10000"/>
                  </a:schemeClr>
                </a:solidFill>
              </a:rPr>
              <a:t>Lina Gebremariam</a:t>
            </a:r>
            <a:endParaRPr lang="en-US" dirty="0">
              <a:solidFill>
                <a:schemeClr val="accent6">
                  <a:lumMod val="10000"/>
                </a:schemeClr>
              </a:solidFill>
            </a:endParaRPr>
          </a:p>
          <a:p>
            <a:pPr algn="r">
              <a:defRPr/>
            </a:pPr>
            <a:r>
              <a:rPr lang="en-US" dirty="0">
                <a:solidFill>
                  <a:schemeClr val="accent6">
                    <a:lumMod val="10000"/>
                  </a:schemeClr>
                </a:solidFill>
              </a:rPr>
              <a:t>CAQH CORE Manager</a:t>
            </a:r>
            <a:endParaRPr lang="en-US" dirty="0">
              <a:solidFill>
                <a:schemeClr val="accent6">
                  <a:lumMod val="10000"/>
                </a:schemeClr>
              </a:solidFill>
              <a:cs typeface="Arial"/>
            </a:endParaRPr>
          </a:p>
        </p:txBody>
      </p:sp>
    </p:spTree>
    <p:extLst>
      <p:ext uri="{BB962C8B-B14F-4D97-AF65-F5344CB8AC3E}">
        <p14:creationId xmlns:p14="http://schemas.microsoft.com/office/powerpoint/2010/main" val="7685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3BCDCA-3900-43ED-A9AE-AA21021F3893}"/>
              </a:ext>
            </a:extLst>
          </p:cNvPr>
          <p:cNvSpPr>
            <a:spLocks noGrp="1"/>
          </p:cNvSpPr>
          <p:nvPr>
            <p:ph type="title"/>
          </p:nvPr>
        </p:nvSpPr>
        <p:spPr/>
        <p:txBody>
          <a:bodyPr/>
          <a:lstStyle/>
          <a:p>
            <a:r>
              <a:rPr lang="en-US" b="1"/>
              <a:t>CAQH CORE Mission and Vision</a:t>
            </a:r>
          </a:p>
        </p:txBody>
      </p:sp>
      <p:sp>
        <p:nvSpPr>
          <p:cNvPr id="4" name="Slide Number Placeholder 3">
            <a:extLst>
              <a:ext uri="{FF2B5EF4-FFF2-40B4-BE49-F238E27FC236}">
                <a16:creationId xmlns:a16="http://schemas.microsoft.com/office/drawing/2014/main" id="{6CCE2FEA-33D6-42D2-B0FB-9151A5C85D06}"/>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6</a:t>
            </a:fld>
            <a:endParaRPr lang="en-US">
              <a:solidFill>
                <a:prstClr val="white">
                  <a:lumMod val="50000"/>
                </a:prstClr>
              </a:solidFill>
            </a:endParaRPr>
          </a:p>
        </p:txBody>
      </p:sp>
      <p:sp>
        <p:nvSpPr>
          <p:cNvPr id="5" name="TextBox 4">
            <a:extLst>
              <a:ext uri="{FF2B5EF4-FFF2-40B4-BE49-F238E27FC236}">
                <a16:creationId xmlns:a16="http://schemas.microsoft.com/office/drawing/2014/main" id="{D37DDF18-E07D-4CD7-9081-9DB0986FB2DB}"/>
              </a:ext>
            </a:extLst>
          </p:cNvPr>
          <p:cNvSpPr txBox="1"/>
          <p:nvPr/>
        </p:nvSpPr>
        <p:spPr>
          <a:xfrm>
            <a:off x="670348" y="1208076"/>
            <a:ext cx="150351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7D4081"/>
                </a:solidFill>
                <a:effectLst/>
                <a:uLnTx/>
                <a:uFillTx/>
                <a:latin typeface="Arial"/>
                <a:ea typeface="+mn-ea"/>
                <a:cs typeface="Arial" charset="0"/>
              </a:rPr>
              <a:t>MISSION</a:t>
            </a:r>
          </a:p>
        </p:txBody>
      </p:sp>
      <p:sp>
        <p:nvSpPr>
          <p:cNvPr id="6" name="TextBox 5">
            <a:extLst>
              <a:ext uri="{FF2B5EF4-FFF2-40B4-BE49-F238E27FC236}">
                <a16:creationId xmlns:a16="http://schemas.microsoft.com/office/drawing/2014/main" id="{0772B40A-7A50-4901-8824-F231448391A9}"/>
              </a:ext>
            </a:extLst>
          </p:cNvPr>
          <p:cNvSpPr txBox="1"/>
          <p:nvPr/>
        </p:nvSpPr>
        <p:spPr>
          <a:xfrm>
            <a:off x="2124696" y="1217225"/>
            <a:ext cx="3719615" cy="163121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Arial" charset="0"/>
              </a:rPr>
              <a:t>Drive the creation and adoption of healthcare operating rules that </a:t>
            </a:r>
            <a:r>
              <a:rPr kumimoji="0" lang="en-GB" sz="1400" b="1" i="0" u="none" strike="noStrike" kern="0" cap="none" spc="0" normalizeH="0" baseline="0" noProof="0">
                <a:ln>
                  <a:noFill/>
                </a:ln>
                <a:solidFill>
                  <a:prstClr val="black"/>
                </a:solidFill>
                <a:effectLst/>
                <a:uLnTx/>
                <a:uFillTx/>
                <a:latin typeface="Arial"/>
                <a:ea typeface="+mn-ea"/>
                <a:cs typeface="Arial" charset="0"/>
              </a:rPr>
              <a:t>support standards</a:t>
            </a:r>
            <a:r>
              <a:rPr kumimoji="0" lang="en-GB" sz="1400" b="0" i="0" u="none" strike="noStrike" kern="0" cap="none" spc="0" normalizeH="0" baseline="0" noProof="0">
                <a:ln>
                  <a:noFill/>
                </a:ln>
                <a:solidFill>
                  <a:prstClr val="black"/>
                </a:solidFill>
                <a:effectLst/>
                <a:uLnTx/>
                <a:uFillTx/>
                <a:latin typeface="Arial"/>
                <a:ea typeface="+mn-ea"/>
                <a:cs typeface="Arial" charset="0"/>
              </a:rPr>
              <a:t>, </a:t>
            </a:r>
            <a:r>
              <a:rPr kumimoji="0" lang="en-GB" sz="1400" b="1" i="0" u="none" strike="noStrike" kern="0" cap="none" spc="0" normalizeH="0" baseline="0" noProof="0">
                <a:ln>
                  <a:noFill/>
                </a:ln>
                <a:solidFill>
                  <a:prstClr val="black"/>
                </a:solidFill>
                <a:effectLst/>
                <a:uLnTx/>
                <a:uFillTx/>
                <a:latin typeface="Arial"/>
                <a:ea typeface="+mn-ea"/>
                <a:cs typeface="Arial" charset="0"/>
              </a:rPr>
              <a:t>accelerate interoperability</a:t>
            </a:r>
            <a:r>
              <a:rPr kumimoji="0" lang="en-GB" sz="1400" b="0" i="0" u="none" strike="noStrike" kern="0" cap="none" spc="0" normalizeH="0" baseline="0" noProof="0">
                <a:ln>
                  <a:noFill/>
                </a:ln>
                <a:solidFill>
                  <a:prstClr val="black"/>
                </a:solidFill>
                <a:effectLst/>
                <a:uLnTx/>
                <a:uFillTx/>
                <a:latin typeface="Arial"/>
                <a:ea typeface="+mn-ea"/>
                <a:cs typeface="Arial" charset="0"/>
              </a:rPr>
              <a:t> and align administrative and clinical activities among providers, payers and consumers.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323E48"/>
              </a:solidFill>
              <a:effectLst/>
              <a:uLnTx/>
              <a:uFillTx/>
              <a:latin typeface="Arial"/>
              <a:ea typeface="+mn-ea"/>
              <a:cs typeface="Arial" charset="0"/>
            </a:endParaRPr>
          </a:p>
        </p:txBody>
      </p:sp>
      <p:sp>
        <p:nvSpPr>
          <p:cNvPr id="7" name="TextBox 6">
            <a:extLst>
              <a:ext uri="{FF2B5EF4-FFF2-40B4-BE49-F238E27FC236}">
                <a16:creationId xmlns:a16="http://schemas.microsoft.com/office/drawing/2014/main" id="{7C75E41D-B89A-4232-A0FD-F32FE8FB8EF8}"/>
              </a:ext>
            </a:extLst>
          </p:cNvPr>
          <p:cNvSpPr txBox="1"/>
          <p:nvPr/>
        </p:nvSpPr>
        <p:spPr>
          <a:xfrm>
            <a:off x="670347" y="2767430"/>
            <a:ext cx="150351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7D4081"/>
                </a:solidFill>
                <a:effectLst/>
                <a:uLnTx/>
                <a:uFillTx/>
                <a:latin typeface="Arial"/>
                <a:ea typeface="+mn-ea"/>
                <a:cs typeface="Arial" charset="0"/>
              </a:rPr>
              <a:t>VISION</a:t>
            </a:r>
          </a:p>
        </p:txBody>
      </p:sp>
      <p:sp>
        <p:nvSpPr>
          <p:cNvPr id="8" name="TextBox 7">
            <a:extLst>
              <a:ext uri="{FF2B5EF4-FFF2-40B4-BE49-F238E27FC236}">
                <a16:creationId xmlns:a16="http://schemas.microsoft.com/office/drawing/2014/main" id="{6F605758-B6BA-4392-833C-203D6FACC2CA}"/>
              </a:ext>
            </a:extLst>
          </p:cNvPr>
          <p:cNvSpPr txBox="1"/>
          <p:nvPr/>
        </p:nvSpPr>
        <p:spPr>
          <a:xfrm>
            <a:off x="2124696" y="2751751"/>
            <a:ext cx="3266335" cy="1415772"/>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An </a:t>
            </a: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industry-wide facilitator</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of a trusted, simple and sustainable healthcare data exchange that evolves and aligns with market needs.</a:t>
            </a:r>
            <a:endParaRPr kumimoji="0" lang="en-US" sz="1400" b="0" i="0" u="none" strike="noStrike" kern="0" cap="none" spc="0" normalizeH="0" baseline="0" noProof="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E48"/>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323E48"/>
              </a:solidFill>
              <a:effectLst/>
              <a:uLnTx/>
              <a:uFillTx/>
              <a:latin typeface="Arial"/>
              <a:ea typeface="+mn-ea"/>
              <a:cs typeface="Arial" charset="0"/>
            </a:endParaRPr>
          </a:p>
        </p:txBody>
      </p:sp>
      <p:sp>
        <p:nvSpPr>
          <p:cNvPr id="9" name="TextBox 8">
            <a:extLst>
              <a:ext uri="{FF2B5EF4-FFF2-40B4-BE49-F238E27FC236}">
                <a16:creationId xmlns:a16="http://schemas.microsoft.com/office/drawing/2014/main" id="{DBBDB3A9-55A5-4C07-A057-EA8576DF6AAA}"/>
              </a:ext>
            </a:extLst>
          </p:cNvPr>
          <p:cNvSpPr txBox="1"/>
          <p:nvPr/>
        </p:nvSpPr>
        <p:spPr>
          <a:xfrm>
            <a:off x="223707" y="3967759"/>
            <a:ext cx="1950156" cy="400110"/>
          </a:xfrm>
          <a:prstGeom prst="rect">
            <a:avLst/>
          </a:prstGeom>
          <a:noFill/>
        </p:spPr>
        <p:txBody>
          <a:bodyPr wrap="square" rtlCol="0">
            <a:spAutoFit/>
          </a:bodyPr>
          <a:lstStyle>
            <a:defPPr>
              <a:defRPr lang="en-US"/>
            </a:defPPr>
            <a:lvl1pPr algn="r">
              <a:defRPr>
                <a:solidFill>
                  <a:srgbClr val="6B8BB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7D4081"/>
                </a:solidFill>
                <a:effectLst/>
                <a:uLnTx/>
                <a:uFillTx/>
                <a:latin typeface="Arial"/>
                <a:ea typeface="+mn-ea"/>
                <a:cs typeface="Arial" charset="0"/>
              </a:rPr>
              <a:t>DESIGNATION</a:t>
            </a:r>
          </a:p>
        </p:txBody>
      </p:sp>
      <p:sp>
        <p:nvSpPr>
          <p:cNvPr id="10" name="TextBox 9">
            <a:extLst>
              <a:ext uri="{FF2B5EF4-FFF2-40B4-BE49-F238E27FC236}">
                <a16:creationId xmlns:a16="http://schemas.microsoft.com/office/drawing/2014/main" id="{EE5F4429-93C5-489F-B701-61CC352E8014}"/>
              </a:ext>
            </a:extLst>
          </p:cNvPr>
          <p:cNvSpPr txBox="1"/>
          <p:nvPr/>
        </p:nvSpPr>
        <p:spPr>
          <a:xfrm>
            <a:off x="2124696" y="3960351"/>
            <a:ext cx="3370176" cy="1169551"/>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Named by Secretary of HHS to be national author for operating rules</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mandated by Section 1104 of the Affordable Care Act.</a:t>
            </a:r>
            <a:endParaRPr kumimoji="0" lang="en-US" sz="1400" b="0" i="0" u="none" strike="noStrike" kern="0" cap="none" spc="0" normalizeH="0" baseline="0" noProof="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E48"/>
              </a:solidFill>
              <a:effectLst/>
              <a:uLnTx/>
              <a:uFillTx/>
              <a:latin typeface="Arial"/>
              <a:ea typeface="+mn-ea"/>
              <a:cs typeface="Arial" panose="020B0604020202020204" pitchFamily="34" charset="0"/>
            </a:endParaRPr>
          </a:p>
        </p:txBody>
      </p:sp>
      <p:sp>
        <p:nvSpPr>
          <p:cNvPr id="11" name="TextBox 10">
            <a:extLst>
              <a:ext uri="{FF2B5EF4-FFF2-40B4-BE49-F238E27FC236}">
                <a16:creationId xmlns:a16="http://schemas.microsoft.com/office/drawing/2014/main" id="{76FA7ED3-B68A-4F1F-9867-3B47DDEE71A3}"/>
              </a:ext>
            </a:extLst>
          </p:cNvPr>
          <p:cNvSpPr txBox="1"/>
          <p:nvPr/>
        </p:nvSpPr>
        <p:spPr>
          <a:xfrm>
            <a:off x="670348" y="5178724"/>
            <a:ext cx="150351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7D4081"/>
                </a:solidFill>
                <a:effectLst/>
                <a:uLnTx/>
                <a:uFillTx/>
                <a:latin typeface="Arial"/>
                <a:ea typeface="+mn-ea"/>
                <a:cs typeface="Arial" charset="0"/>
              </a:rPr>
              <a:t>BOARD </a:t>
            </a:r>
          </a:p>
        </p:txBody>
      </p:sp>
      <p:sp>
        <p:nvSpPr>
          <p:cNvPr id="12" name="TextBox 11">
            <a:extLst>
              <a:ext uri="{FF2B5EF4-FFF2-40B4-BE49-F238E27FC236}">
                <a16:creationId xmlns:a16="http://schemas.microsoft.com/office/drawing/2014/main" id="{DB4B9A1C-0449-4367-A0BE-AEA36347C5F3}"/>
              </a:ext>
            </a:extLst>
          </p:cNvPr>
          <p:cNvSpPr txBox="1"/>
          <p:nvPr/>
        </p:nvSpPr>
        <p:spPr>
          <a:xfrm>
            <a:off x="2124696" y="5185944"/>
            <a:ext cx="3892101" cy="1169551"/>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Multi-stakeholder.</a:t>
            </a: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Members include health plans, providers (some of which are appointed by associations such as the AHA, AMA, MGMA), vendors, and government entities. Advisors to the Board include SDOs. </a:t>
            </a:r>
            <a:endParaRPr kumimoji="0" lang="en-US" sz="1400" b="0" i="0" u="none" strike="noStrike" kern="0" cap="none" spc="0" normalizeH="0" baseline="0" noProof="0">
              <a:ln>
                <a:noFill/>
              </a:ln>
              <a:solidFill>
                <a:srgbClr val="000000"/>
              </a:solidFill>
              <a:effectLst/>
              <a:uLnTx/>
              <a:uFillTx/>
              <a:latin typeface="Arial"/>
              <a:ea typeface="+mn-ea"/>
              <a:cs typeface="Arial" charset="0"/>
            </a:endParaRPr>
          </a:p>
        </p:txBody>
      </p:sp>
      <p:pic>
        <p:nvPicPr>
          <p:cNvPr id="13" name="Picture 12">
            <a:extLst>
              <a:ext uri="{FF2B5EF4-FFF2-40B4-BE49-F238E27FC236}">
                <a16:creationId xmlns:a16="http://schemas.microsoft.com/office/drawing/2014/main" id="{AAFD36B0-9364-446C-B669-FF2BA870C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91" y="1277266"/>
            <a:ext cx="4951964" cy="4927419"/>
          </a:xfrm>
          <a:prstGeom prst="rect">
            <a:avLst/>
          </a:prstGeom>
        </p:spPr>
      </p:pic>
      <p:sp>
        <p:nvSpPr>
          <p:cNvPr id="2" name="Rectangle 1">
            <a:extLst>
              <a:ext uri="{FF2B5EF4-FFF2-40B4-BE49-F238E27FC236}">
                <a16:creationId xmlns:a16="http://schemas.microsoft.com/office/drawing/2014/main" id="{AD1C2532-F5D4-471A-9A52-9E9175080E0D}"/>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156422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7C03-FF27-4662-8E2F-8D285BC6E664}"/>
              </a:ext>
            </a:extLst>
          </p:cNvPr>
          <p:cNvSpPr>
            <a:spLocks noGrp="1"/>
          </p:cNvSpPr>
          <p:nvPr>
            <p:ph type="title"/>
          </p:nvPr>
        </p:nvSpPr>
        <p:spPr/>
        <p:txBody>
          <a:bodyPr/>
          <a:lstStyle/>
          <a:p>
            <a:r>
              <a:rPr lang="en-US" b="1"/>
              <a:t>Streamlining Adoption of Value-Based Payments</a:t>
            </a:r>
          </a:p>
        </p:txBody>
      </p:sp>
      <p:grpSp>
        <p:nvGrpSpPr>
          <p:cNvPr id="3" name="Group 2">
            <a:extLst>
              <a:ext uri="{FF2B5EF4-FFF2-40B4-BE49-F238E27FC236}">
                <a16:creationId xmlns:a16="http://schemas.microsoft.com/office/drawing/2014/main" id="{A6464DD4-F824-4D2F-BB4E-F8CA00D57AD0}"/>
              </a:ext>
            </a:extLst>
          </p:cNvPr>
          <p:cNvGrpSpPr/>
          <p:nvPr/>
        </p:nvGrpSpPr>
        <p:grpSpPr>
          <a:xfrm>
            <a:off x="3741070" y="1131100"/>
            <a:ext cx="4042631" cy="3656523"/>
            <a:chOff x="3262005" y="1059073"/>
            <a:chExt cx="5515610" cy="4685977"/>
          </a:xfrm>
        </p:grpSpPr>
        <p:sp>
          <p:nvSpPr>
            <p:cNvPr id="11" name="Oval 10">
              <a:extLst>
                <a:ext uri="{FF2B5EF4-FFF2-40B4-BE49-F238E27FC236}">
                  <a16:creationId xmlns:a16="http://schemas.microsoft.com/office/drawing/2014/main" id="{6F7651AF-A596-418C-802D-D8604ACCA5A0}"/>
                </a:ext>
              </a:extLst>
            </p:cNvPr>
            <p:cNvSpPr/>
            <p:nvPr/>
          </p:nvSpPr>
          <p:spPr bwMode="auto">
            <a:xfrm>
              <a:off x="3934874" y="1681134"/>
              <a:ext cx="4114800" cy="3200400"/>
            </a:xfrm>
            <a:prstGeom prst="ellipse">
              <a:avLst/>
            </a:prstGeom>
            <a:solidFill>
              <a:srgbClr val="F4EF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A141074-AEC6-4EDB-B77B-4FC151D2C6DF}"/>
                </a:ext>
              </a:extLst>
            </p:cNvPr>
            <p:cNvSpPr/>
            <p:nvPr/>
          </p:nvSpPr>
          <p:spPr bwMode="auto">
            <a:xfrm>
              <a:off x="4163474" y="1909734"/>
              <a:ext cx="3657600" cy="2743200"/>
            </a:xfrm>
            <a:prstGeom prst="ellipse">
              <a:avLst/>
            </a:prstGeom>
            <a:solidFill>
              <a:srgbClr val="D3C2D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72726BA9-5FAF-4E04-8803-02B8722A93D3}"/>
                </a:ext>
              </a:extLst>
            </p:cNvPr>
            <p:cNvSpPr/>
            <p:nvPr/>
          </p:nvSpPr>
          <p:spPr bwMode="auto">
            <a:xfrm>
              <a:off x="4392074" y="2138334"/>
              <a:ext cx="3200400" cy="2286000"/>
            </a:xfrm>
            <a:prstGeom prst="ellipse">
              <a:avLst/>
            </a:prstGeom>
            <a:solidFill>
              <a:srgbClr val="B091B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mn-cs"/>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Arial"/>
                <a:ea typeface="+mn-ea"/>
                <a:cs typeface="+mn-cs"/>
              </a:endParaRPr>
            </a:p>
          </p:txBody>
        </p:sp>
        <p:sp>
          <p:nvSpPr>
            <p:cNvPr id="4" name="Oval 3">
              <a:extLst>
                <a:ext uri="{FF2B5EF4-FFF2-40B4-BE49-F238E27FC236}">
                  <a16:creationId xmlns:a16="http://schemas.microsoft.com/office/drawing/2014/main" id="{57EABD35-484F-47D8-B6A7-E272F61B8953}"/>
                </a:ext>
              </a:extLst>
            </p:cNvPr>
            <p:cNvSpPr/>
            <p:nvPr/>
          </p:nvSpPr>
          <p:spPr bwMode="auto">
            <a:xfrm>
              <a:off x="4620674" y="2366934"/>
              <a:ext cx="2743200" cy="1828800"/>
            </a:xfrm>
            <a:prstGeom prst="ellipse">
              <a:avLst/>
            </a:prstGeom>
            <a:solidFill>
              <a:srgbClr val="7C418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Value-based Payment Opportunity Areas</a:t>
              </a:r>
            </a:p>
          </p:txBody>
        </p:sp>
        <p:sp>
          <p:nvSpPr>
            <p:cNvPr id="35" name="Oval 34">
              <a:extLst>
                <a:ext uri="{FF2B5EF4-FFF2-40B4-BE49-F238E27FC236}">
                  <a16:creationId xmlns:a16="http://schemas.microsoft.com/office/drawing/2014/main" id="{C1972CD3-9A54-475C-A055-E670AB57AE46}"/>
                </a:ext>
              </a:extLst>
            </p:cNvPr>
            <p:cNvSpPr/>
            <p:nvPr/>
          </p:nvSpPr>
          <p:spPr bwMode="auto">
            <a:xfrm>
              <a:off x="3907155" y="1112317"/>
              <a:ext cx="1463040" cy="1463040"/>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pic>
          <p:nvPicPr>
            <p:cNvPr id="13" name="Picture 12">
              <a:extLst>
                <a:ext uri="{FF2B5EF4-FFF2-40B4-BE49-F238E27FC236}">
                  <a16:creationId xmlns:a16="http://schemas.microsoft.com/office/drawing/2014/main" id="{7CA96692-64F5-442A-80C7-0A6D07C0C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050" y="1434262"/>
              <a:ext cx="1111250" cy="819150"/>
            </a:xfrm>
            <a:prstGeom prst="rect">
              <a:avLst/>
            </a:prstGeom>
          </p:spPr>
        </p:pic>
        <p:sp>
          <p:nvSpPr>
            <p:cNvPr id="36" name="Oval 35">
              <a:extLst>
                <a:ext uri="{FF2B5EF4-FFF2-40B4-BE49-F238E27FC236}">
                  <a16:creationId xmlns:a16="http://schemas.microsoft.com/office/drawing/2014/main" id="{CAC74B12-39EB-4525-866B-B79918719F7E}"/>
                </a:ext>
              </a:extLst>
            </p:cNvPr>
            <p:cNvSpPr/>
            <p:nvPr/>
          </p:nvSpPr>
          <p:spPr bwMode="auto">
            <a:xfrm>
              <a:off x="6392638" y="1059073"/>
              <a:ext cx="1463040" cy="1463040"/>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37" name="Oval 36">
              <a:extLst>
                <a:ext uri="{FF2B5EF4-FFF2-40B4-BE49-F238E27FC236}">
                  <a16:creationId xmlns:a16="http://schemas.microsoft.com/office/drawing/2014/main" id="{62E89540-AA5B-4ED3-8986-49472E3CE637}"/>
                </a:ext>
              </a:extLst>
            </p:cNvPr>
            <p:cNvSpPr/>
            <p:nvPr/>
          </p:nvSpPr>
          <p:spPr bwMode="auto">
            <a:xfrm>
              <a:off x="5278931" y="4282010"/>
              <a:ext cx="1463040" cy="1463040"/>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38" name="Oval 37">
              <a:extLst>
                <a:ext uri="{FF2B5EF4-FFF2-40B4-BE49-F238E27FC236}">
                  <a16:creationId xmlns:a16="http://schemas.microsoft.com/office/drawing/2014/main" id="{98A0FC37-6D73-44A3-9DAF-1D364CE48AC0}"/>
                </a:ext>
              </a:extLst>
            </p:cNvPr>
            <p:cNvSpPr/>
            <p:nvPr/>
          </p:nvSpPr>
          <p:spPr bwMode="auto">
            <a:xfrm>
              <a:off x="7314575" y="3198969"/>
              <a:ext cx="1463040" cy="1463040"/>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39" name="Oval 38">
              <a:extLst>
                <a:ext uri="{FF2B5EF4-FFF2-40B4-BE49-F238E27FC236}">
                  <a16:creationId xmlns:a16="http://schemas.microsoft.com/office/drawing/2014/main" id="{2BB2C2B3-A100-476A-8B29-2D9AC5DE3489}"/>
                </a:ext>
              </a:extLst>
            </p:cNvPr>
            <p:cNvSpPr/>
            <p:nvPr/>
          </p:nvSpPr>
          <p:spPr bwMode="auto">
            <a:xfrm>
              <a:off x="3262005" y="3226357"/>
              <a:ext cx="1463040" cy="1463040"/>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pic>
          <p:nvPicPr>
            <p:cNvPr id="17" name="Picture 16">
              <a:extLst>
                <a:ext uri="{FF2B5EF4-FFF2-40B4-BE49-F238E27FC236}">
                  <a16:creationId xmlns:a16="http://schemas.microsoft.com/office/drawing/2014/main" id="{DA13F97A-5FD3-40D4-AEEE-22DBF74ED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751" y="4499180"/>
              <a:ext cx="1041400" cy="1028700"/>
            </a:xfrm>
            <a:prstGeom prst="rect">
              <a:avLst/>
            </a:prstGeom>
          </p:spPr>
        </p:pic>
        <p:pic>
          <p:nvPicPr>
            <p:cNvPr id="15" name="Picture 14">
              <a:extLst>
                <a:ext uri="{FF2B5EF4-FFF2-40B4-BE49-F238E27FC236}">
                  <a16:creationId xmlns:a16="http://schemas.microsoft.com/office/drawing/2014/main" id="{1844756A-9DA4-4190-B5A7-4B98B154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8858" y="1307993"/>
              <a:ext cx="990600" cy="965200"/>
            </a:xfrm>
            <a:prstGeom prst="rect">
              <a:avLst/>
            </a:prstGeom>
          </p:spPr>
        </p:pic>
        <p:pic>
          <p:nvPicPr>
            <p:cNvPr id="19" name="Picture 18">
              <a:extLst>
                <a:ext uri="{FF2B5EF4-FFF2-40B4-BE49-F238E27FC236}">
                  <a16:creationId xmlns:a16="http://schemas.microsoft.com/office/drawing/2014/main" id="{6C4390ED-B7DE-4CEB-AC5F-5C3A5B361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600" y="3507027"/>
              <a:ext cx="1085850" cy="901700"/>
            </a:xfrm>
            <a:prstGeom prst="rect">
              <a:avLst/>
            </a:prstGeom>
          </p:spPr>
        </p:pic>
        <p:pic>
          <p:nvPicPr>
            <p:cNvPr id="21" name="Picture 20">
              <a:extLst>
                <a:ext uri="{FF2B5EF4-FFF2-40B4-BE49-F238E27FC236}">
                  <a16:creationId xmlns:a16="http://schemas.microsoft.com/office/drawing/2014/main" id="{F8084171-7FF3-4764-A4FD-A5C53E23D8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245" y="3549489"/>
              <a:ext cx="1155700" cy="762000"/>
            </a:xfrm>
            <a:prstGeom prst="rect">
              <a:avLst/>
            </a:prstGeom>
          </p:spPr>
        </p:pic>
      </p:grpSp>
      <p:sp>
        <p:nvSpPr>
          <p:cNvPr id="40" name="TextBox 39">
            <a:extLst>
              <a:ext uri="{FF2B5EF4-FFF2-40B4-BE49-F238E27FC236}">
                <a16:creationId xmlns:a16="http://schemas.microsoft.com/office/drawing/2014/main" id="{FE2F561B-59C0-4D3D-BA70-02E4D231B38D}"/>
              </a:ext>
            </a:extLst>
          </p:cNvPr>
          <p:cNvSpPr txBox="1"/>
          <p:nvPr/>
        </p:nvSpPr>
        <p:spPr>
          <a:xfrm>
            <a:off x="948843" y="1346066"/>
            <a:ext cx="3192873"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a:ea typeface="+mn-ea"/>
                <a:cs typeface="+mn-cs"/>
              </a:rPr>
              <a:t>Data Quality &amp; Uniformity: </a:t>
            </a:r>
            <a:r>
              <a:rPr kumimoji="0" lang="en-US" sz="1400" b="0" i="0" u="none" strike="noStrike" kern="1200" cap="none" spc="0" normalizeH="0" baseline="0" noProof="0">
                <a:ln>
                  <a:noFill/>
                </a:ln>
                <a:effectLst/>
                <a:uLnTx/>
                <a:uFillTx/>
                <a:latin typeface="Arial"/>
                <a:ea typeface="+mn-ea"/>
                <a:cs typeface="+mn-cs"/>
              </a:rPr>
              <a:t>Standardize identifiers, data elements, transactions and code sets.</a:t>
            </a:r>
          </a:p>
        </p:txBody>
      </p:sp>
      <p:sp>
        <p:nvSpPr>
          <p:cNvPr id="41" name="TextBox 40">
            <a:extLst>
              <a:ext uri="{FF2B5EF4-FFF2-40B4-BE49-F238E27FC236}">
                <a16:creationId xmlns:a16="http://schemas.microsoft.com/office/drawing/2014/main" id="{5668C64F-F9E2-44D6-8541-CCED00CD8F70}"/>
              </a:ext>
            </a:extLst>
          </p:cNvPr>
          <p:cNvSpPr txBox="1"/>
          <p:nvPr/>
        </p:nvSpPr>
        <p:spPr>
          <a:xfrm>
            <a:off x="7309107" y="1339828"/>
            <a:ext cx="28006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a:ea typeface="+mn-ea"/>
                <a:cs typeface="+mn-cs"/>
              </a:rPr>
              <a:t>Interoperability:</a:t>
            </a:r>
            <a:r>
              <a:rPr kumimoji="0" lang="en-US" sz="1400" b="0" i="0" u="none" strike="noStrike" kern="1200" cap="none" spc="0" normalizeH="0" baseline="0" noProof="0">
                <a:ln>
                  <a:noFill/>
                </a:ln>
                <a:effectLst/>
                <a:uLnTx/>
                <a:uFillTx/>
                <a:latin typeface="Arial"/>
                <a:ea typeface="+mn-ea"/>
                <a:cs typeface="+mn-cs"/>
              </a:rPr>
              <a:t> Define common process and technical expectations.</a:t>
            </a:r>
          </a:p>
        </p:txBody>
      </p:sp>
      <p:sp>
        <p:nvSpPr>
          <p:cNvPr id="42" name="TextBox 41">
            <a:extLst>
              <a:ext uri="{FF2B5EF4-FFF2-40B4-BE49-F238E27FC236}">
                <a16:creationId xmlns:a16="http://schemas.microsoft.com/office/drawing/2014/main" id="{2FFB380F-E0E8-4EA9-BA78-E743728611D8}"/>
              </a:ext>
            </a:extLst>
          </p:cNvPr>
          <p:cNvSpPr txBox="1"/>
          <p:nvPr/>
        </p:nvSpPr>
        <p:spPr>
          <a:xfrm>
            <a:off x="762990" y="2916016"/>
            <a:ext cx="2800607"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a:ea typeface="+mn-ea"/>
                <a:cs typeface="+mn-cs"/>
              </a:rPr>
              <a:t>Quality Measurement: </a:t>
            </a:r>
            <a:r>
              <a:rPr kumimoji="0" lang="en-US" sz="1400" b="0" i="0" u="none" strike="noStrike" kern="1200" cap="none" spc="0" normalizeH="0" baseline="0" noProof="0">
                <a:ln>
                  <a:noFill/>
                </a:ln>
                <a:effectLst/>
                <a:uLnTx/>
                <a:uFillTx/>
                <a:latin typeface="Arial"/>
                <a:ea typeface="+mn-ea"/>
                <a:cs typeface="+mn-cs"/>
              </a:rPr>
              <a:t>Educate on need for consistent and actionable quality data while considering physician burden.</a:t>
            </a:r>
          </a:p>
        </p:txBody>
      </p:sp>
      <p:sp>
        <p:nvSpPr>
          <p:cNvPr id="43" name="TextBox 42">
            <a:extLst>
              <a:ext uri="{FF2B5EF4-FFF2-40B4-BE49-F238E27FC236}">
                <a16:creationId xmlns:a16="http://schemas.microsoft.com/office/drawing/2014/main" id="{8ACBA2AF-0E63-4B43-BBC5-AEB4C6EBCD4D}"/>
              </a:ext>
            </a:extLst>
          </p:cNvPr>
          <p:cNvSpPr txBox="1"/>
          <p:nvPr/>
        </p:nvSpPr>
        <p:spPr>
          <a:xfrm>
            <a:off x="7896333" y="2822257"/>
            <a:ext cx="280060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a:ea typeface="+mn-ea"/>
                <a:cs typeface="+mn-cs"/>
              </a:rPr>
              <a:t>Patient Risk Stratification: </a:t>
            </a:r>
            <a:r>
              <a:rPr kumimoji="0" lang="en-US" sz="1400" b="0" i="0" u="none" strike="noStrike" kern="1200" cap="none" spc="0" normalizeH="0" baseline="0" noProof="0">
                <a:ln>
                  <a:noFill/>
                </a:ln>
                <a:effectLst/>
                <a:uLnTx/>
                <a:uFillTx/>
                <a:latin typeface="Arial"/>
                <a:ea typeface="+mn-ea"/>
                <a:cs typeface="+mn-cs"/>
              </a:rPr>
              <a:t>Promote collaboration and transparency of risk stratification models.</a:t>
            </a:r>
          </a:p>
        </p:txBody>
      </p:sp>
      <p:sp>
        <p:nvSpPr>
          <p:cNvPr id="44" name="TextBox 43">
            <a:extLst>
              <a:ext uri="{FF2B5EF4-FFF2-40B4-BE49-F238E27FC236}">
                <a16:creationId xmlns:a16="http://schemas.microsoft.com/office/drawing/2014/main" id="{E5A3103A-0AB9-4A3F-BB9C-898D86856DD8}"/>
              </a:ext>
            </a:extLst>
          </p:cNvPr>
          <p:cNvSpPr txBox="1"/>
          <p:nvPr/>
        </p:nvSpPr>
        <p:spPr>
          <a:xfrm>
            <a:off x="6446208" y="4044734"/>
            <a:ext cx="41054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a:ea typeface="+mn-ea"/>
                <a:cs typeface="+mn-cs"/>
              </a:rPr>
              <a:t>Provider Attribution: </a:t>
            </a:r>
            <a:r>
              <a:rPr kumimoji="0" lang="en-US" sz="1400" b="0" i="0" u="none" strike="noStrike" kern="1200" cap="none" spc="0" normalizeH="0" baseline="0" noProof="0">
                <a:ln>
                  <a:noFill/>
                </a:ln>
                <a:effectLst/>
                <a:uLnTx/>
                <a:uFillTx/>
                <a:latin typeface="Arial"/>
                <a:ea typeface="+mn-ea"/>
                <a:cs typeface="+mn-cs"/>
              </a:rPr>
              <a:t>Improve provider awareness of patient attribution and transparency in underlying models.</a:t>
            </a:r>
          </a:p>
        </p:txBody>
      </p:sp>
      <p:sp>
        <p:nvSpPr>
          <p:cNvPr id="24" name="Slide Number Placeholder 3">
            <a:extLst>
              <a:ext uri="{FF2B5EF4-FFF2-40B4-BE49-F238E27FC236}">
                <a16:creationId xmlns:a16="http://schemas.microsoft.com/office/drawing/2014/main" id="{23C8F4E4-9352-4097-B6EF-66696EDCEFC6}"/>
              </a:ext>
            </a:extLst>
          </p:cNvPr>
          <p:cNvSpPr txBox="1">
            <a:spLocks/>
          </p:cNvSpPr>
          <p:nvPr/>
        </p:nvSpPr>
        <p:spPr>
          <a:xfrm>
            <a:off x="4734984" y="646430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rgbClr val="323E48">
                    <a:tint val="75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3E4E394C-6635-43B7-B9CD-FE0AFB943577}"/>
              </a:ext>
            </a:extLst>
          </p:cNvPr>
          <p:cNvSpPr/>
          <p:nvPr/>
        </p:nvSpPr>
        <p:spPr>
          <a:xfrm>
            <a:off x="493121" y="4996391"/>
            <a:ext cx="3495117" cy="1415772"/>
          </a:xfrm>
          <a:prstGeom prst="rect">
            <a:avLst/>
          </a:prstGeom>
        </p:spPr>
        <p:txBody>
          <a:bodyPr wrap="square">
            <a:spAutoFit/>
          </a:bodyPr>
          <a:lstStyle/>
          <a:p>
            <a:pPr lvl="0" algn="ctr">
              <a:defRPr/>
            </a:pPr>
            <a:r>
              <a:rPr lang="en-US" sz="1400" b="1">
                <a:solidFill>
                  <a:srgbClr val="323E48"/>
                </a:solidFill>
              </a:rPr>
              <a:t>CAQH CORE Vision</a:t>
            </a:r>
          </a:p>
          <a:p>
            <a:pPr lvl="0" algn="ctr">
              <a:defRPr/>
            </a:pPr>
            <a:r>
              <a:rPr lang="en-US" sz="1400">
                <a:solidFill>
                  <a:srgbClr val="323E48"/>
                </a:solidFill>
              </a:rPr>
              <a:t>A common infrastructure that drives adoption of value-based payment models by reducing administrative burden, improving information exchange and enhancing transparency. </a:t>
            </a:r>
          </a:p>
        </p:txBody>
      </p:sp>
      <p:sp>
        <p:nvSpPr>
          <p:cNvPr id="26" name="Rectangle 25">
            <a:extLst>
              <a:ext uri="{FF2B5EF4-FFF2-40B4-BE49-F238E27FC236}">
                <a16:creationId xmlns:a16="http://schemas.microsoft.com/office/drawing/2014/main" id="{BB03B975-1138-43BE-9C82-AA945183F787}"/>
              </a:ext>
            </a:extLst>
          </p:cNvPr>
          <p:cNvSpPr/>
          <p:nvPr/>
        </p:nvSpPr>
        <p:spPr>
          <a:xfrm>
            <a:off x="4348441" y="4996391"/>
            <a:ext cx="3495117" cy="1169551"/>
          </a:xfrm>
          <a:prstGeom prst="rect">
            <a:avLst/>
          </a:prstGeom>
        </p:spPr>
        <p:txBody>
          <a:bodyPr wrap="square">
            <a:spAutoFit/>
          </a:bodyPr>
          <a:lstStyle/>
          <a:p>
            <a:pPr lvl="0" algn="ctr">
              <a:defRPr/>
            </a:pPr>
            <a:r>
              <a:rPr lang="en-US" sz="1400" b="1">
                <a:solidFill>
                  <a:srgbClr val="323E48"/>
                </a:solidFill>
              </a:rPr>
              <a:t>CAQH CORE </a:t>
            </a:r>
            <a:r>
              <a:rPr lang="en-US" sz="1400" b="1">
                <a:solidFill>
                  <a:srgbClr val="323E48"/>
                </a:solidFill>
                <a:hlinkClick r:id="rId8"/>
              </a:rPr>
              <a:t>Report</a:t>
            </a:r>
            <a:r>
              <a:rPr lang="en-US" sz="1400" b="1">
                <a:solidFill>
                  <a:srgbClr val="323E48"/>
                </a:solidFill>
              </a:rPr>
              <a:t> </a:t>
            </a:r>
          </a:p>
          <a:p>
            <a:pPr lvl="0" algn="ctr">
              <a:defRPr/>
            </a:pPr>
            <a:r>
              <a:rPr lang="en-US" sz="1400">
                <a:solidFill>
                  <a:srgbClr val="323E48"/>
                </a:solidFill>
              </a:rPr>
              <a:t>Identified five opportunity areas in the industry that could smooth the implementation of value-based payments and prevent variation across the industry. </a:t>
            </a:r>
          </a:p>
        </p:txBody>
      </p:sp>
      <p:sp>
        <p:nvSpPr>
          <p:cNvPr id="27" name="Rectangle 26">
            <a:extLst>
              <a:ext uri="{FF2B5EF4-FFF2-40B4-BE49-F238E27FC236}">
                <a16:creationId xmlns:a16="http://schemas.microsoft.com/office/drawing/2014/main" id="{AC86B26D-3EFC-45BC-9625-E0790B2649DC}"/>
              </a:ext>
            </a:extLst>
          </p:cNvPr>
          <p:cNvSpPr/>
          <p:nvPr/>
        </p:nvSpPr>
        <p:spPr>
          <a:xfrm>
            <a:off x="8203761" y="4996390"/>
            <a:ext cx="3495117" cy="1384995"/>
          </a:xfrm>
          <a:prstGeom prst="rect">
            <a:avLst/>
          </a:prstGeom>
        </p:spPr>
        <p:txBody>
          <a:bodyPr wrap="square">
            <a:spAutoFit/>
          </a:bodyPr>
          <a:lstStyle/>
          <a:p>
            <a:pPr lvl="0" algn="ctr">
              <a:defRPr/>
            </a:pPr>
            <a:r>
              <a:rPr lang="en-US" sz="1400" b="1">
                <a:solidFill>
                  <a:srgbClr val="323E48"/>
                </a:solidFill>
              </a:rPr>
              <a:t>Project Status</a:t>
            </a:r>
          </a:p>
          <a:p>
            <a:pPr lvl="0" algn="ctr">
              <a:defRPr/>
            </a:pPr>
            <a:r>
              <a:rPr lang="en-US" sz="1400">
                <a:solidFill>
                  <a:srgbClr val="323E48"/>
                </a:solidFill>
              </a:rPr>
              <a:t>CAQH CORE VBP Advisory Group identified five operating rule opportunity areas for the CAQH CORE Participants to pursue – rule development activity to begin in Q3 2019. </a:t>
            </a:r>
          </a:p>
        </p:txBody>
      </p:sp>
      <p:cxnSp>
        <p:nvCxnSpPr>
          <p:cNvPr id="9" name="Straight Connector 8">
            <a:extLst>
              <a:ext uri="{FF2B5EF4-FFF2-40B4-BE49-F238E27FC236}">
                <a16:creationId xmlns:a16="http://schemas.microsoft.com/office/drawing/2014/main" id="{CC2778E0-853C-42ED-8CD6-C4DF55110261}"/>
              </a:ext>
            </a:extLst>
          </p:cNvPr>
          <p:cNvCxnSpPr/>
          <p:nvPr/>
        </p:nvCxnSpPr>
        <p:spPr bwMode="auto">
          <a:xfrm>
            <a:off x="4105324" y="4973513"/>
            <a:ext cx="0" cy="1229032"/>
          </a:xfrm>
          <a:prstGeom prst="line">
            <a:avLst/>
          </a:prstGeom>
          <a:ln w="34925">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B2E1C0E0-EC85-480F-9A9E-C7CAEB911FD6}"/>
              </a:ext>
            </a:extLst>
          </p:cNvPr>
          <p:cNvCxnSpPr/>
          <p:nvPr/>
        </p:nvCxnSpPr>
        <p:spPr bwMode="auto">
          <a:xfrm>
            <a:off x="8055173" y="4973513"/>
            <a:ext cx="0" cy="1229032"/>
          </a:xfrm>
          <a:prstGeom prst="line">
            <a:avLst/>
          </a:prstGeom>
          <a:ln w="34925">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1" name="Straight Connector 30">
            <a:extLst>
              <a:ext uri="{FF2B5EF4-FFF2-40B4-BE49-F238E27FC236}">
                <a16:creationId xmlns:a16="http://schemas.microsoft.com/office/drawing/2014/main" id="{38315432-39B1-47AE-9F88-DC35817AA798}"/>
              </a:ext>
            </a:extLst>
          </p:cNvPr>
          <p:cNvCxnSpPr>
            <a:cxnSpLocks/>
          </p:cNvCxnSpPr>
          <p:nvPr/>
        </p:nvCxnSpPr>
        <p:spPr bwMode="auto">
          <a:xfrm flipH="1">
            <a:off x="509612" y="4966854"/>
            <a:ext cx="11172776" cy="0"/>
          </a:xfrm>
          <a:prstGeom prst="line">
            <a:avLst/>
          </a:prstGeom>
          <a:ln w="34925">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3222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7C03-FF27-4662-8E2F-8D285BC6E664}"/>
              </a:ext>
            </a:extLst>
          </p:cNvPr>
          <p:cNvSpPr>
            <a:spLocks noGrp="1"/>
          </p:cNvSpPr>
          <p:nvPr>
            <p:ph type="title"/>
          </p:nvPr>
        </p:nvSpPr>
        <p:spPr/>
        <p:txBody>
          <a:bodyPr/>
          <a:lstStyle/>
          <a:p>
            <a:r>
              <a:rPr lang="en-US" b="1"/>
              <a:t>Continuum of Value-based Payment Models</a:t>
            </a:r>
            <a:br>
              <a:rPr lang="en-US" b="1"/>
            </a:br>
            <a:r>
              <a:rPr lang="en-US" sz="2000" i="1"/>
              <a:t>CAQH CORE Opportunity Areas Have Direct Impact</a:t>
            </a:r>
          </a:p>
        </p:txBody>
      </p:sp>
      <p:sp>
        <p:nvSpPr>
          <p:cNvPr id="24" name="Slide Number Placeholder 3">
            <a:extLst>
              <a:ext uri="{FF2B5EF4-FFF2-40B4-BE49-F238E27FC236}">
                <a16:creationId xmlns:a16="http://schemas.microsoft.com/office/drawing/2014/main" id="{23C8F4E4-9352-4097-B6EF-66696EDCEFC6}"/>
              </a:ext>
            </a:extLst>
          </p:cNvPr>
          <p:cNvSpPr txBox="1">
            <a:spLocks/>
          </p:cNvSpPr>
          <p:nvPr/>
        </p:nvSpPr>
        <p:spPr>
          <a:xfrm>
            <a:off x="4734984" y="646430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rgbClr val="323E48">
                    <a:tint val="75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mtClean="0">
                <a:solidFill>
                  <a:prstClr val="white">
                    <a:lumMod val="50000"/>
                  </a:prstClr>
                </a:solidFill>
              </a:rPr>
              <a:pPr algn="ctr">
                <a:defRPr/>
              </a:pPr>
              <a:t>8</a:t>
            </a:fld>
            <a:endParaRPr lang="en-US">
              <a:solidFill>
                <a:prstClr val="white">
                  <a:lumMod val="50000"/>
                </a:prstClr>
              </a:solidFill>
            </a:endParaRPr>
          </a:p>
        </p:txBody>
      </p:sp>
      <p:pic>
        <p:nvPicPr>
          <p:cNvPr id="25" name="Picture 24">
            <a:extLst>
              <a:ext uri="{FF2B5EF4-FFF2-40B4-BE49-F238E27FC236}">
                <a16:creationId xmlns:a16="http://schemas.microsoft.com/office/drawing/2014/main" id="{1E3102C9-94AE-40D5-8164-470E322922A1}"/>
              </a:ext>
            </a:extLst>
          </p:cNvPr>
          <p:cNvPicPr>
            <a:picLocks noChangeAspect="1"/>
          </p:cNvPicPr>
          <p:nvPr/>
        </p:nvPicPr>
        <p:blipFill>
          <a:blip r:embed="rId3"/>
          <a:stretch>
            <a:fillRect/>
          </a:stretch>
        </p:blipFill>
        <p:spPr>
          <a:xfrm>
            <a:off x="888932" y="1370033"/>
            <a:ext cx="10414136" cy="2145334"/>
          </a:xfrm>
          <a:prstGeom prst="rect">
            <a:avLst/>
          </a:prstGeom>
        </p:spPr>
      </p:pic>
      <p:sp>
        <p:nvSpPr>
          <p:cNvPr id="27" name="Rectangle 26">
            <a:extLst>
              <a:ext uri="{FF2B5EF4-FFF2-40B4-BE49-F238E27FC236}">
                <a16:creationId xmlns:a16="http://schemas.microsoft.com/office/drawing/2014/main" id="{105645B6-ED3F-4F56-B047-C26CB8F5682D}"/>
              </a:ext>
            </a:extLst>
          </p:cNvPr>
          <p:cNvSpPr/>
          <p:nvPr/>
        </p:nvSpPr>
        <p:spPr bwMode="auto">
          <a:xfrm>
            <a:off x="1344855" y="3753797"/>
            <a:ext cx="9502289" cy="256032"/>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rPr>
              <a:t>Data Quality &amp; Standardization  .</a:t>
            </a:r>
          </a:p>
        </p:txBody>
      </p:sp>
      <p:sp>
        <p:nvSpPr>
          <p:cNvPr id="28" name="Rectangle 27">
            <a:extLst>
              <a:ext uri="{FF2B5EF4-FFF2-40B4-BE49-F238E27FC236}">
                <a16:creationId xmlns:a16="http://schemas.microsoft.com/office/drawing/2014/main" id="{E5FB7414-6472-4BF8-A386-F996351BCDD4}"/>
              </a:ext>
            </a:extLst>
          </p:cNvPr>
          <p:cNvSpPr/>
          <p:nvPr/>
        </p:nvSpPr>
        <p:spPr bwMode="auto">
          <a:xfrm>
            <a:off x="1344855" y="4177540"/>
            <a:ext cx="9502289" cy="256032"/>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rPr>
              <a:t>Interoperability  .</a:t>
            </a:r>
          </a:p>
        </p:txBody>
      </p:sp>
      <p:sp>
        <p:nvSpPr>
          <p:cNvPr id="29" name="Rectangle 28">
            <a:extLst>
              <a:ext uri="{FF2B5EF4-FFF2-40B4-BE49-F238E27FC236}">
                <a16:creationId xmlns:a16="http://schemas.microsoft.com/office/drawing/2014/main" id="{6E531EB5-2894-4F32-BE37-F741A4F0FF92}"/>
              </a:ext>
            </a:extLst>
          </p:cNvPr>
          <p:cNvSpPr/>
          <p:nvPr/>
        </p:nvSpPr>
        <p:spPr bwMode="auto">
          <a:xfrm>
            <a:off x="6397891" y="4601284"/>
            <a:ext cx="4449253" cy="256032"/>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lang="en-US" sz="1600" b="1"/>
              <a:t>Patient Risk Stratification  .</a:t>
            </a:r>
          </a:p>
        </p:txBody>
      </p:sp>
      <p:sp>
        <p:nvSpPr>
          <p:cNvPr id="31" name="Rectangle 30">
            <a:extLst>
              <a:ext uri="{FF2B5EF4-FFF2-40B4-BE49-F238E27FC236}">
                <a16:creationId xmlns:a16="http://schemas.microsoft.com/office/drawing/2014/main" id="{554C53F6-9E87-4DC9-802E-8ECA624DBEF9}"/>
              </a:ext>
            </a:extLst>
          </p:cNvPr>
          <p:cNvSpPr/>
          <p:nvPr/>
        </p:nvSpPr>
        <p:spPr bwMode="auto">
          <a:xfrm>
            <a:off x="3388650" y="5025027"/>
            <a:ext cx="7458494" cy="256032"/>
          </a:xfrm>
          <a:prstGeom prst="rect">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lang="en-US" sz="1600" b="1"/>
              <a:t>Provider Attribution  </a:t>
            </a:r>
            <a:r>
              <a:rPr lang="en-US" sz="1600" b="1">
                <a:solidFill>
                  <a:schemeClr val="bg1"/>
                </a:solidFill>
              </a:rPr>
              <a:t>.</a:t>
            </a:r>
          </a:p>
        </p:txBody>
      </p:sp>
      <p:sp>
        <p:nvSpPr>
          <p:cNvPr id="32" name="Rectangle 31">
            <a:extLst>
              <a:ext uri="{FF2B5EF4-FFF2-40B4-BE49-F238E27FC236}">
                <a16:creationId xmlns:a16="http://schemas.microsoft.com/office/drawing/2014/main" id="{5DFF4695-A7EA-4F86-81E9-C093F6D55BB8}"/>
              </a:ext>
            </a:extLst>
          </p:cNvPr>
          <p:cNvSpPr/>
          <p:nvPr/>
        </p:nvSpPr>
        <p:spPr bwMode="auto">
          <a:xfrm>
            <a:off x="3357284" y="5448771"/>
            <a:ext cx="7489860" cy="256032"/>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r>
              <a:rPr lang="en-US" sz="1600" b="1"/>
              <a:t>Quality Measurement   .</a:t>
            </a:r>
          </a:p>
        </p:txBody>
      </p:sp>
      <p:sp>
        <p:nvSpPr>
          <p:cNvPr id="33" name="Oval 32">
            <a:extLst>
              <a:ext uri="{FF2B5EF4-FFF2-40B4-BE49-F238E27FC236}">
                <a16:creationId xmlns:a16="http://schemas.microsoft.com/office/drawing/2014/main" id="{59B5590F-A0A8-499A-93BB-2F5D0CDFF686}"/>
              </a:ext>
            </a:extLst>
          </p:cNvPr>
          <p:cNvSpPr/>
          <p:nvPr/>
        </p:nvSpPr>
        <p:spPr bwMode="auto">
          <a:xfrm>
            <a:off x="10665446" y="3705137"/>
            <a:ext cx="349040" cy="319949"/>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rPr>
              <a:t>1</a:t>
            </a:r>
          </a:p>
        </p:txBody>
      </p:sp>
      <p:sp>
        <p:nvSpPr>
          <p:cNvPr id="34" name="Oval 33">
            <a:extLst>
              <a:ext uri="{FF2B5EF4-FFF2-40B4-BE49-F238E27FC236}">
                <a16:creationId xmlns:a16="http://schemas.microsoft.com/office/drawing/2014/main" id="{EF2D6272-5824-4074-8527-8DDE951FD674}"/>
              </a:ext>
            </a:extLst>
          </p:cNvPr>
          <p:cNvSpPr/>
          <p:nvPr/>
        </p:nvSpPr>
        <p:spPr bwMode="auto">
          <a:xfrm>
            <a:off x="10665446" y="4122903"/>
            <a:ext cx="349040" cy="319949"/>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a:solidFill>
                  <a:schemeClr val="bg1"/>
                </a:solidFill>
              </a:rPr>
              <a:t>2</a:t>
            </a:r>
            <a:endParaRPr kumimoji="0" lang="en-US" sz="2400" b="1" i="0" u="none" strike="noStrike" cap="none" normalizeH="0" baseline="0">
              <a:ln>
                <a:noFill/>
              </a:ln>
              <a:solidFill>
                <a:schemeClr val="bg1"/>
              </a:solidFill>
              <a:effectLst/>
            </a:endParaRPr>
          </a:p>
        </p:txBody>
      </p:sp>
      <p:sp>
        <p:nvSpPr>
          <p:cNvPr id="45" name="Oval 44">
            <a:extLst>
              <a:ext uri="{FF2B5EF4-FFF2-40B4-BE49-F238E27FC236}">
                <a16:creationId xmlns:a16="http://schemas.microsoft.com/office/drawing/2014/main" id="{3ABD0634-1ABB-4B79-98FD-51E1C448DA73}"/>
              </a:ext>
            </a:extLst>
          </p:cNvPr>
          <p:cNvSpPr/>
          <p:nvPr/>
        </p:nvSpPr>
        <p:spPr bwMode="auto">
          <a:xfrm>
            <a:off x="10665446" y="4531223"/>
            <a:ext cx="349040" cy="319949"/>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a:solidFill>
                  <a:schemeClr val="bg1"/>
                </a:solidFill>
              </a:rPr>
              <a:t>3</a:t>
            </a:r>
            <a:endParaRPr kumimoji="0" lang="en-US" sz="2400" b="1" i="0" u="none" strike="noStrike" cap="none" normalizeH="0" baseline="0">
              <a:ln>
                <a:noFill/>
              </a:ln>
              <a:solidFill>
                <a:schemeClr val="bg1"/>
              </a:solidFill>
              <a:effectLst/>
            </a:endParaRPr>
          </a:p>
        </p:txBody>
      </p:sp>
      <p:sp>
        <p:nvSpPr>
          <p:cNvPr id="46" name="Oval 45">
            <a:extLst>
              <a:ext uri="{FF2B5EF4-FFF2-40B4-BE49-F238E27FC236}">
                <a16:creationId xmlns:a16="http://schemas.microsoft.com/office/drawing/2014/main" id="{19DC7128-6DC1-464D-ABC2-E3221152746D}"/>
              </a:ext>
            </a:extLst>
          </p:cNvPr>
          <p:cNvSpPr/>
          <p:nvPr/>
        </p:nvSpPr>
        <p:spPr bwMode="auto">
          <a:xfrm>
            <a:off x="10665446" y="4967064"/>
            <a:ext cx="349040" cy="319949"/>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a:solidFill>
                  <a:schemeClr val="bg1"/>
                </a:solidFill>
              </a:rPr>
              <a:t>4</a:t>
            </a:r>
            <a:endParaRPr kumimoji="0" lang="en-US" sz="2400" b="1" i="0" u="none" strike="noStrike" cap="none" normalizeH="0" baseline="0">
              <a:ln>
                <a:noFill/>
              </a:ln>
              <a:solidFill>
                <a:schemeClr val="bg1"/>
              </a:solidFill>
              <a:effectLst/>
            </a:endParaRPr>
          </a:p>
        </p:txBody>
      </p:sp>
      <p:sp>
        <p:nvSpPr>
          <p:cNvPr id="47" name="Oval 46">
            <a:extLst>
              <a:ext uri="{FF2B5EF4-FFF2-40B4-BE49-F238E27FC236}">
                <a16:creationId xmlns:a16="http://schemas.microsoft.com/office/drawing/2014/main" id="{F8904204-6174-4D06-98B7-64976D5D2279}"/>
              </a:ext>
            </a:extLst>
          </p:cNvPr>
          <p:cNvSpPr/>
          <p:nvPr/>
        </p:nvSpPr>
        <p:spPr bwMode="auto">
          <a:xfrm>
            <a:off x="10665446" y="5396761"/>
            <a:ext cx="349040" cy="319949"/>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a:solidFill>
                  <a:schemeClr val="bg1"/>
                </a:solidFill>
              </a:rPr>
              <a:t>5</a:t>
            </a:r>
            <a:endParaRPr kumimoji="0" lang="en-US" sz="2400" b="1" i="0" u="none" strike="noStrike" cap="none" normalizeH="0" baseline="0">
              <a:ln>
                <a:noFill/>
              </a:ln>
              <a:solidFill>
                <a:schemeClr val="bg1"/>
              </a:solidFill>
              <a:effectLst/>
            </a:endParaRPr>
          </a:p>
        </p:txBody>
      </p:sp>
    </p:spTree>
    <p:extLst>
      <p:ext uri="{BB962C8B-B14F-4D97-AF65-F5344CB8AC3E}">
        <p14:creationId xmlns:p14="http://schemas.microsoft.com/office/powerpoint/2010/main" val="119204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7A6F-3046-4D70-B002-7EEDA4AB92D4}"/>
              </a:ext>
            </a:extLst>
          </p:cNvPr>
          <p:cNvSpPr>
            <a:spLocks noGrp="1"/>
          </p:cNvSpPr>
          <p:nvPr>
            <p:ph type="title"/>
          </p:nvPr>
        </p:nvSpPr>
        <p:spPr/>
        <p:txBody>
          <a:bodyPr/>
          <a:lstStyle/>
          <a:p>
            <a:r>
              <a:rPr lang="en-US" b="1"/>
              <a:t>Growth in ACOs Across Payers </a:t>
            </a:r>
            <a:endParaRPr lang="en-US"/>
          </a:p>
        </p:txBody>
      </p:sp>
      <p:sp>
        <p:nvSpPr>
          <p:cNvPr id="3" name="Footer Placeholder 2">
            <a:extLst>
              <a:ext uri="{FF2B5EF4-FFF2-40B4-BE49-F238E27FC236}">
                <a16:creationId xmlns:a16="http://schemas.microsoft.com/office/drawing/2014/main" id="{F8A0EF84-7DA2-4FD6-9676-9A9476CBA531}"/>
              </a:ext>
            </a:extLst>
          </p:cNvPr>
          <p:cNvSpPr>
            <a:spLocks noGrp="1"/>
          </p:cNvSpPr>
          <p:nvPr>
            <p:ph type="ftr" sz="quarter" idx="10"/>
          </p:nvPr>
        </p:nvSpPr>
        <p:spPr/>
        <p:txBody>
          <a:bodyPr/>
          <a:lstStyle/>
          <a:p>
            <a:pPr>
              <a:defRPr/>
            </a:pPr>
            <a:r>
              <a:rPr lang="en-US">
                <a:solidFill>
                  <a:srgbClr val="FFFFFF">
                    <a:lumMod val="50000"/>
                  </a:srgbClr>
                </a:solidFill>
              </a:rPr>
              <a:t> </a:t>
            </a:r>
          </a:p>
        </p:txBody>
      </p:sp>
      <p:graphicFrame>
        <p:nvGraphicFramePr>
          <p:cNvPr id="4" name="Content Placeholder 8">
            <a:extLst>
              <a:ext uri="{FF2B5EF4-FFF2-40B4-BE49-F238E27FC236}">
                <a16:creationId xmlns:a16="http://schemas.microsoft.com/office/drawing/2014/main" id="{2DA5A6B8-2822-4691-B513-62DBD11FEF8F}"/>
              </a:ext>
            </a:extLst>
          </p:cNvPr>
          <p:cNvGraphicFramePr>
            <a:graphicFrameLocks/>
          </p:cNvGraphicFramePr>
          <p:nvPr/>
        </p:nvGraphicFramePr>
        <p:xfrm>
          <a:off x="1879324" y="156478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8A19BD3-F194-4B9B-9D16-06389616C653}"/>
              </a:ext>
            </a:extLst>
          </p:cNvPr>
          <p:cNvSpPr txBox="1"/>
          <p:nvPr/>
        </p:nvSpPr>
        <p:spPr>
          <a:xfrm>
            <a:off x="984175" y="3210851"/>
            <a:ext cx="895149" cy="523220"/>
          </a:xfrm>
          <a:prstGeom prst="rect">
            <a:avLst/>
          </a:prstGeom>
          <a:noFill/>
        </p:spPr>
        <p:txBody>
          <a:bodyPr wrap="square" rtlCol="0">
            <a:spAutoFit/>
          </a:bodyPr>
          <a:lstStyle/>
          <a:p>
            <a:pPr algn="r"/>
            <a:r>
              <a:rPr lang="en-US" sz="1400" b="1"/>
              <a:t>Covered Lives</a:t>
            </a:r>
          </a:p>
        </p:txBody>
      </p:sp>
      <p:sp>
        <p:nvSpPr>
          <p:cNvPr id="6" name="TextBox 5">
            <a:extLst>
              <a:ext uri="{FF2B5EF4-FFF2-40B4-BE49-F238E27FC236}">
                <a16:creationId xmlns:a16="http://schemas.microsoft.com/office/drawing/2014/main" id="{F65FECAB-9017-4AAC-A81D-B85B8BBBC65B}"/>
              </a:ext>
            </a:extLst>
          </p:cNvPr>
          <p:cNvSpPr txBox="1"/>
          <p:nvPr/>
        </p:nvSpPr>
        <p:spPr>
          <a:xfrm>
            <a:off x="671094" y="5829300"/>
            <a:ext cx="4576894" cy="523220"/>
          </a:xfrm>
          <a:prstGeom prst="rect">
            <a:avLst/>
          </a:prstGeom>
          <a:noFill/>
        </p:spPr>
        <p:txBody>
          <a:bodyPr wrap="none" rtlCol="0" anchor="t">
            <a:spAutoFit/>
          </a:bodyPr>
          <a:lstStyle/>
          <a:p>
            <a:r>
              <a:rPr lang="en-US" sz="1000"/>
              <a:t>Source: </a:t>
            </a:r>
            <a:r>
              <a:rPr lang="en-US" sz="1000">
                <a:hlinkClick r:id="rId3"/>
              </a:rPr>
              <a:t>https://www.healthaffairs.org/do/10.1377/hblog20170628.060719/full/</a:t>
            </a:r>
            <a:r>
              <a:rPr lang="en-US" sz="1000"/>
              <a:t>.</a:t>
            </a:r>
          </a:p>
          <a:p>
            <a:endParaRPr lang="en-US" sz="1000">
              <a:cs typeface="Arial"/>
            </a:endParaRPr>
          </a:p>
          <a:p>
            <a:r>
              <a:rPr lang="en-US" sz="800">
                <a:cs typeface="Arial"/>
              </a:rPr>
              <a:t>Not for public distribution.</a:t>
            </a:r>
          </a:p>
        </p:txBody>
      </p:sp>
      <p:sp>
        <p:nvSpPr>
          <p:cNvPr id="7" name="Slide Number Placeholder 3">
            <a:extLst>
              <a:ext uri="{FF2B5EF4-FFF2-40B4-BE49-F238E27FC236}">
                <a16:creationId xmlns:a16="http://schemas.microsoft.com/office/drawing/2014/main" id="{48E2EF7C-2340-4287-8D7A-AEA5A865FC1A}"/>
              </a:ext>
            </a:extLst>
          </p:cNvPr>
          <p:cNvSpPr txBox="1">
            <a:spLocks/>
          </p:cNvSpPr>
          <p:nvPr/>
        </p:nvSpPr>
        <p:spPr>
          <a:xfrm>
            <a:off x="4734984" y="646430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rgbClr val="323E48">
                    <a:tint val="75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mtClean="0">
                <a:solidFill>
                  <a:prstClr val="white">
                    <a:lumMod val="50000"/>
                  </a:prstClr>
                </a:solidFill>
              </a:rPr>
              <a:pPr algn="ctr">
                <a:defRPr/>
              </a:pPr>
              <a:t>9</a:t>
            </a:fld>
            <a:endParaRPr lang="en-US">
              <a:solidFill>
                <a:prstClr val="white">
                  <a:lumMod val="50000"/>
                </a:prstClr>
              </a:solidFill>
            </a:endParaRPr>
          </a:p>
        </p:txBody>
      </p:sp>
    </p:spTree>
    <p:extLst>
      <p:ext uri="{BB962C8B-B14F-4D97-AF65-F5344CB8AC3E}">
        <p14:creationId xmlns:p14="http://schemas.microsoft.com/office/powerpoint/2010/main" val="5005860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CAQH Widescreen Master">
  <a:themeElements>
    <a:clrScheme name="Custom 7">
      <a:dk1>
        <a:srgbClr val="323E48"/>
      </a:dk1>
      <a:lt1>
        <a:sysClr val="window" lastClr="FFFFFF"/>
      </a:lt1>
      <a:dk2>
        <a:srgbClr val="898C8D"/>
      </a:dk2>
      <a:lt2>
        <a:srgbClr val="E7E6E6"/>
      </a:lt2>
      <a:accent1>
        <a:srgbClr val="007B8B"/>
      </a:accent1>
      <a:accent2>
        <a:srgbClr val="323E48"/>
      </a:accent2>
      <a:accent3>
        <a:srgbClr val="7D4182"/>
      </a:accent3>
      <a:accent4>
        <a:srgbClr val="A32136"/>
      </a:accent4>
      <a:accent5>
        <a:srgbClr val="0066B9"/>
      </a:accent5>
      <a:accent6>
        <a:srgbClr val="D8D6D6"/>
      </a:accent6>
      <a:hlink>
        <a:srgbClr val="0067B9"/>
      </a:hlink>
      <a:folHlink>
        <a:srgbClr val="7D408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CS Template (9/2016)">
  <a:themeElements>
    <a:clrScheme name="CHCS Colors">
      <a:dk1>
        <a:sysClr val="windowText" lastClr="000000"/>
      </a:dk1>
      <a:lt1>
        <a:sysClr val="window" lastClr="FFFFFF"/>
      </a:lt1>
      <a:dk2>
        <a:srgbClr val="494646"/>
      </a:dk2>
      <a:lt2>
        <a:srgbClr val="F2F2F2"/>
      </a:lt2>
      <a:accent1>
        <a:srgbClr val="0182A9"/>
      </a:accent1>
      <a:accent2>
        <a:srgbClr val="E0B116"/>
      </a:accent2>
      <a:accent3>
        <a:srgbClr val="49A799"/>
      </a:accent3>
      <a:accent4>
        <a:srgbClr val="CC592B"/>
      </a:accent4>
      <a:accent5>
        <a:srgbClr val="01508B"/>
      </a:accent5>
      <a:accent6>
        <a:srgbClr val="4F81BD"/>
      </a:accent6>
      <a:hlink>
        <a:srgbClr val="0182A9"/>
      </a:hlink>
      <a:folHlink>
        <a:srgbClr val="0182A9"/>
      </a:folHlink>
    </a:clrScheme>
    <a:fontScheme name="CHCS Fonts">
      <a:majorFont>
        <a:latin typeface="Trebuchet MS"/>
        <a:ea typeface=""/>
        <a:cs typeface=""/>
      </a:majorFont>
      <a:minorFont>
        <a:latin typeface="Calibri"/>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spDef>
      <a:spPr>
        <a:solidFill>
          <a:schemeClr val="accent1"/>
        </a:solidFill>
        <a:ln w="19050">
          <a:solidFill>
            <a:schemeClr val="bg1"/>
          </a:solidFill>
        </a:ln>
        <a:effectLst>
          <a:outerShdw blurRad="38100" dist="25400" dir="5400000" algn="tl" rotWithShape="0">
            <a:prstClr val="black">
              <a:alpha val="20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Bef>
            <a:spcPts val="200"/>
          </a:spcBef>
          <a:spcAft>
            <a:spcPts val="400"/>
          </a:spcAft>
          <a:defRPr sz="2000" spc="-50" dirty="0" smtClean="0"/>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marL="173038" indent="-173038">
          <a:lnSpc>
            <a:spcPct val="90000"/>
          </a:lnSpc>
          <a:buClr>
            <a:schemeClr val="accent1"/>
          </a:buClr>
          <a:buFont typeface="Wingdings" panose="05000000000000000000" pitchFamily="2" charset="2"/>
          <a:buChar char="§"/>
          <a:defRPr spc="-20" dirty="0" smtClean="0">
            <a:solidFill>
              <a:schemeClr val="tx2">
                <a:lumMod val="75000"/>
              </a:schemeClr>
            </a:solidFill>
          </a:defRPr>
        </a:defPPr>
      </a:lstStyle>
    </a:txDef>
  </a:objectDefaults>
  <a:extraClrSchemeLst/>
  <a:extLst>
    <a:ext uri="{05A4C25C-085E-4340-85A3-A5531E510DB2}">
      <thm15:themeFamily xmlns:thm15="http://schemas.microsoft.com/office/thememl/2012/main" name="CHCS-PowerPoint-Template.potx" id="{B9F6FFC0-A174-48AA-8608-2CEC27CC6E80}" vid="{A6BE3B7C-CDB8-4C5C-A3F2-F709AD70A4BE}"/>
    </a:ext>
  </a:extLst>
</a:theme>
</file>

<file path=ppt/theme/theme3.xml><?xml version="1.0" encoding="utf-8"?>
<a:theme xmlns:a="http://schemas.openxmlformats.org/drawingml/2006/main" name="2_CAQH Widescreen Master">
  <a:themeElements>
    <a:clrScheme name="Custom 7">
      <a:dk1>
        <a:srgbClr val="323E48"/>
      </a:dk1>
      <a:lt1>
        <a:sysClr val="window" lastClr="FFFFFF"/>
      </a:lt1>
      <a:dk2>
        <a:srgbClr val="898C8D"/>
      </a:dk2>
      <a:lt2>
        <a:srgbClr val="E7E6E6"/>
      </a:lt2>
      <a:accent1>
        <a:srgbClr val="007B8B"/>
      </a:accent1>
      <a:accent2>
        <a:srgbClr val="323E48"/>
      </a:accent2>
      <a:accent3>
        <a:srgbClr val="7D4182"/>
      </a:accent3>
      <a:accent4>
        <a:srgbClr val="A32136"/>
      </a:accent4>
      <a:accent5>
        <a:srgbClr val="0066B9"/>
      </a:accent5>
      <a:accent6>
        <a:srgbClr val="D8D6D6"/>
      </a:accent6>
      <a:hlink>
        <a:srgbClr val="0067B9"/>
      </a:hlink>
      <a:folHlink>
        <a:srgbClr val="7D408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nnesota Department of Human Service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fd9c6f4d-75ca-42fc-a0bb-24a1739dd6e2">
      <Value>2477</Value>
      <Value>676</Value>
      <Value>2626</Value>
    </TaxCatchAll>
    <Webinar_x0020_Name xmlns="fd9c6f4d-75ca-42fc-a0bb-24a1739dd6e2">State Medicaid VBP</Webinar_x0020_Name>
    <Executive_x0020_Approver xmlns="fd9c6f4d-75ca-42fc-a0bb-24a1739dd6e2">
      <UserInfo>
        <DisplayName/>
        <AccountId xsi:nil="true"/>
        <AccountType/>
      </UserInfo>
    </Executive_x0020_Approver>
    <TaxKeywordTaxHTField xmlns="fd9c6f4d-75ca-42fc-a0bb-24a1739dd6e2">
      <Terms xmlns="http://schemas.microsoft.com/office/infopath/2007/PartnerControls">
        <TermInfo xmlns="http://schemas.microsoft.com/office/infopath/2007/PartnerControls">
          <TermName xmlns="http://schemas.microsoft.com/office/infopath/2007/PartnerControls">Medicaid</TermName>
          <TermId xmlns="http://schemas.microsoft.com/office/infopath/2007/PartnerControls">61177ff3-599b-443e-a97a-e75339383de8</TermId>
        </TermInfo>
        <TermInfo xmlns="http://schemas.microsoft.com/office/infopath/2007/PartnerControls">
          <TermName xmlns="http://schemas.microsoft.com/office/infopath/2007/PartnerControls">webinar</TermName>
          <TermId xmlns="http://schemas.microsoft.com/office/infopath/2007/PartnerControls">ded91159-15e1-42b3-a92e-26125b9b0ff7</TermId>
        </TermInfo>
        <TermInfo xmlns="http://schemas.microsoft.com/office/infopath/2007/PartnerControls">
          <TermName xmlns="http://schemas.microsoft.com/office/infopath/2007/PartnerControls">vbp</TermName>
          <TermId xmlns="http://schemas.microsoft.com/office/infopath/2007/PartnerControls">3e5037b6-2277-4f5c-b5e3-02f9bfec4f31</TermId>
        </TermInfo>
      </Terms>
    </TaxKeywordTaxHTField>
    <Month xmlns="fd9c6f4d-75ca-42fc-a0bb-24a1739dd6e2" xsi:nil="true"/>
    <Document_x0020_Author xmlns="fd9c6f4d-75ca-42fc-a0bb-24a1739dd6e2">
      <UserInfo>
        <DisplayName/>
        <AccountId xsi:nil="true"/>
        <AccountType/>
      </UserInfo>
    </Document_x0020_Author>
    <Year xmlns="fd9c6f4d-75ca-42fc-a0bb-24a1739dd6e2">2019</Year>
    <Approvers xmlns="fd9c6f4d-75ca-42fc-a0bb-24a1739dd6e2">
      <UserInfo>
        <DisplayName/>
        <AccountId xsi:nil="true"/>
        <AccountType/>
      </UserInfo>
    </Approvers>
    <_ip_UnifiedCompliancePolicyProperties xmlns="http://schemas.microsoft.com/sharepoint/v3" xsi:nil="true"/>
    <CategoryDescription xmlns="http://schemas.microsoft.com/sharepoint.v3" xsi:nil="true"/>
    <Presentation_x0020_Topic xmlns="fd9c6f4d-75ca-42fc-a0bb-24a1739dd6e2">Other</Presentation_x0020_Topic>
    <Reviewers xmlns="fd9c6f4d-75ca-42fc-a0bb-24a1739dd6e2">
      <UserInfo>
        <DisplayName/>
        <AccountId xsi:nil="true"/>
        <AccountType/>
      </UserInfo>
    </Reviewers>
    <Document_x0020_Status xmlns="fd9c6f4d-75ca-42fc-a0bb-24a1739dd6e2">Draft</Document_x0020_Status>
    <SharedWithUsers xmlns="fd9c6f4d-75ca-42fc-a0bb-24a1739dd6e2">
      <UserInfo>
        <DisplayName>Jessica Porras</DisplayName>
        <AccountId>293</AccountId>
        <AccountType/>
      </UserInfo>
      <UserInfo>
        <DisplayName>Erin Weber</DisplayName>
        <AccountId>190</AccountId>
        <AccountType/>
      </UserInfo>
      <UserInfo>
        <DisplayName>Daphne Asteriadis</DisplayName>
        <AccountId>838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Webinars" ma:contentTypeID="0x010100FD6AEBED9320014A93C47E542E00260B0E0302001C5EBE99D6803141937A4ED2A993F421" ma:contentTypeVersion="16" ma:contentTypeDescription="" ma:contentTypeScope="" ma:versionID="eaf6d797963691405dc9f9e1ef0e22ca">
  <xsd:schema xmlns:xsd="http://www.w3.org/2001/XMLSchema" xmlns:xs="http://www.w3.org/2001/XMLSchema" xmlns:p="http://schemas.microsoft.com/office/2006/metadata/properties" xmlns:ns1="http://schemas.microsoft.com/sharepoint/v3" xmlns:ns2="fd9c6f4d-75ca-42fc-a0bb-24a1739dd6e2" xmlns:ns3="http://schemas.microsoft.com/sharepoint.v3" xmlns:ns4="c424795a-aa29-4c38-b42f-4a082c2d845b" targetNamespace="http://schemas.microsoft.com/office/2006/metadata/properties" ma:root="true" ma:fieldsID="4867b177c6996038ff8ef50d84d7d52e" ns1:_="" ns2:_="" ns3:_="" ns4:_="">
    <xsd:import namespace="http://schemas.microsoft.com/sharepoint/v3"/>
    <xsd:import namespace="fd9c6f4d-75ca-42fc-a0bb-24a1739dd6e2"/>
    <xsd:import namespace="http://schemas.microsoft.com/sharepoint.v3"/>
    <xsd:import namespace="c424795a-aa29-4c38-b42f-4a082c2d845b"/>
    <xsd:element name="properties">
      <xsd:complexType>
        <xsd:sequence>
          <xsd:element name="documentManagement">
            <xsd:complexType>
              <xsd:all>
                <xsd:element ref="ns2:Document_x0020_Status"/>
                <xsd:element ref="ns2:Webinar_x0020_Name"/>
                <xsd:element ref="ns2:Month" minOccurs="0"/>
                <xsd:element ref="ns2:Year"/>
                <xsd:element ref="ns2:Presentation_x0020_Topic"/>
                <xsd:element ref="ns2:Document_x0020_Author" minOccurs="0"/>
                <xsd:element ref="ns2:Reviewers" minOccurs="0"/>
                <xsd:element ref="ns2:Approvers" minOccurs="0"/>
                <xsd:element ref="ns2:Executive_x0020_Approver" minOccurs="0"/>
                <xsd:element ref="ns3:CategoryDescription" minOccurs="0"/>
                <xsd:element ref="ns2:TaxKeywordTaxHTField" minOccurs="0"/>
                <xsd:element ref="ns2:TaxCatchAll" minOccurs="0"/>
                <xsd:element ref="ns2:TaxCatchAllLabel" minOccurs="0"/>
                <xsd:element ref="ns2:SharedWithUsers" minOccurs="0"/>
                <xsd:element ref="ns2:SharedWithDetails"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9c6f4d-75ca-42fc-a0bb-24a1739dd6e2" elementFormDefault="qualified">
    <xsd:import namespace="http://schemas.microsoft.com/office/2006/documentManagement/types"/>
    <xsd:import namespace="http://schemas.microsoft.com/office/infopath/2007/PartnerControls"/>
    <xsd:element name="Document_x0020_Status" ma:index="2" ma:displayName="Document Status" ma:default="Draft" ma:description="Specify the key values for Document Status" ma:format="Dropdown" ma:internalName="Document_x0020_Status">
      <xsd:simpleType>
        <xsd:restriction base="dms:Choice">
          <xsd:enumeration value="Draft"/>
          <xsd:enumeration value="Awaiting Approval"/>
          <xsd:enumeration value="Final"/>
          <xsd:enumeration value="Published"/>
        </xsd:restriction>
      </xsd:simpleType>
    </xsd:element>
    <xsd:element name="Webinar_x0020_Name" ma:index="3" ma:displayName="Webinar Name" ma:internalName="Webinar_x0020_Name">
      <xsd:simpleType>
        <xsd:restriction base="dms:Text">
          <xsd:maxLength value="255"/>
        </xsd:restriction>
      </xsd:simpleType>
    </xsd:element>
    <xsd:element name="Month" ma:index="4" nillable="true" ma:displayName="Month" ma:format="Dropdown" ma:indexed="true" ma:internalName="Month" ma:readOnly="false">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Year" ma:index="5" ma:displayName="Year" ma:default="2015" ma:format="Dropdown"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Presentation_x0020_Topic" ma:index="6" ma:displayName="Presentation Topic" ma:format="Dropdown" ma:internalName="Presentation_x0020_Topic">
      <xsd:simpleType>
        <xsd:restriction base="dms:Choice">
          <xsd:enumeration value="Core Certification"/>
          <xsd:enumeration value="Operating Rules"/>
          <xsd:enumeration value="Town Hall"/>
          <xsd:enumeration value="Orientation"/>
          <xsd:enumeration value="CAQH Solutions"/>
          <xsd:enumeration value="Open Mic"/>
          <xsd:enumeration value="Other"/>
        </xsd:restriction>
      </xsd:simpleType>
    </xsd:element>
    <xsd:element name="Document_x0020_Author" ma:index="8" nillable="true" ma:displayName="Document Author" ma:description="Specify the name of the Person who is the author of this document" ma:list="UserInfo" ma:SharePointGroup="0" ma:internalName="Document_x0020_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rs" ma:index="9" nillable="true" ma:displayName="Reviewers" ma:description="This field is for reference only. If you'd like someone to REVIEW the document then you'd have to notify them via email." ma:list="UserInfo" ma:SearchPeopleOnly="false" ma:SharePointGroup="0" ma:internalName="Review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s" ma:index="10" nillable="true" ma:displayName="Approvers" ma:description="This field is for reference only. If you'd like someone to APPROVE the document then you'd have to notify them via email." ma:list="UserInfo" ma:SearchPeopleOnly="false"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ecutive_x0020_Approver" ma:index="11" nillable="true" ma:displayName="Executive Approver" ma:description="This field is for reference only. If you'd like someone to APPROVE the document then you'd have to notify them via email." ma:list="UserInfo" ma:SearchPeopleOnly="false" ma:SharePointGroup="0" ma:internalName="Executive_x0020_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15" ma:taxonomy="true" ma:internalName="TaxKeywordTaxHTField" ma:taxonomyFieldName="TaxKeyword" ma:displayName="Enterprise Keywords" ma:readOnly="false" ma:fieldId="{23f27201-bee3-471e-b2e7-b64fd8b7ca38}" ma:taxonomyMulti="true" ma:sspId="6163581d-fdb5-456a-ad7d-f7831005f1a0"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description="" ma:hidden="true" ma:list="{e9f1beda-ad83-47ce-abda-587b9962d399}" ma:internalName="TaxCatchAll" ma:showField="CatchAllData" ma:web="fd9c6f4d-75ca-42fc-a0bb-24a1739dd6e2">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e9f1beda-ad83-47ce-abda-587b9962d399}" ma:internalName="TaxCatchAllLabel" ma:readOnly="true" ma:showField="CatchAllDataLabel" ma:web="fd9c6f4d-75ca-42fc-a0bb-24a1739dd6e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2"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24795a-aa29-4c38-b42f-4a082c2d845b" elementFormDefault="qualified">
    <xsd:import namespace="http://schemas.microsoft.com/office/2006/documentManagement/types"/>
    <xsd:import namespace="http://schemas.microsoft.com/office/infopath/2007/PartnerControls"/>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B3100-5935-4EED-B4CD-0E0CD41A17DD}">
  <ds:schemaRefs>
    <ds:schemaRef ds:uri="http://schemas.microsoft.com/office/2006/metadata/properties"/>
    <ds:schemaRef ds:uri="http://schemas.microsoft.com/office/infopath/2007/PartnerControls"/>
    <ds:schemaRef ds:uri="http://schemas.microsoft.com/sharepoint/v3"/>
    <ds:schemaRef ds:uri="fd9c6f4d-75ca-42fc-a0bb-24a1739dd6e2"/>
    <ds:schemaRef ds:uri="http://schemas.microsoft.com/sharepoint.v3"/>
  </ds:schemaRefs>
</ds:datastoreItem>
</file>

<file path=customXml/itemProps2.xml><?xml version="1.0" encoding="utf-8"?>
<ds:datastoreItem xmlns:ds="http://schemas.openxmlformats.org/officeDocument/2006/customXml" ds:itemID="{4C1DEFAB-7692-4514-96EA-3A755281A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9c6f4d-75ca-42fc-a0bb-24a1739dd6e2"/>
    <ds:schemaRef ds:uri="http://schemas.microsoft.com/sharepoint.v3"/>
    <ds:schemaRef ds:uri="c424795a-aa29-4c38-b42f-4a082c2d8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4F4BE5-4011-49A0-BA62-286725B80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4543</Words>
  <Application>Microsoft Office PowerPoint</Application>
  <PresentationFormat>Widescreen</PresentationFormat>
  <Paragraphs>582</Paragraphs>
  <Slides>45</Slides>
  <Notes>30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45</vt:i4>
      </vt:variant>
    </vt:vector>
  </HeadingPairs>
  <TitlesOfParts>
    <vt:vector size="58" baseType="lpstr">
      <vt:lpstr>Arial</vt:lpstr>
      <vt:lpstr>Calibri</vt:lpstr>
      <vt:lpstr>Courier New</vt:lpstr>
      <vt:lpstr>Gotham Narrow SSm A</vt:lpstr>
      <vt:lpstr>NeueHaasGroteskText Std</vt:lpstr>
      <vt:lpstr>Times New Roman</vt:lpstr>
      <vt:lpstr>Trebuchet MS</vt:lpstr>
      <vt:lpstr>Wingdings</vt:lpstr>
      <vt:lpstr>Wingdings 2</vt:lpstr>
      <vt:lpstr>1_CAQH Widescreen Master</vt:lpstr>
      <vt:lpstr>CHCS Template (9/2016)</vt:lpstr>
      <vt:lpstr>2_CAQH Widescreen Master</vt:lpstr>
      <vt:lpstr>Minnesota Department of Human Services</vt:lpstr>
      <vt:lpstr>PowerPoint Presentation</vt:lpstr>
      <vt:lpstr>Logistics Presentation Slides and How to Participate in Today’s Session</vt:lpstr>
      <vt:lpstr>Session Outline</vt:lpstr>
      <vt:lpstr>Thank You to Our Speakers</vt:lpstr>
      <vt:lpstr>PowerPoint Presentation</vt:lpstr>
      <vt:lpstr>CAQH CORE Mission and Vision</vt:lpstr>
      <vt:lpstr>Streamlining Adoption of Value-Based Payments</vt:lpstr>
      <vt:lpstr>Continuum of Value-based Payment Models CAQH CORE Opportunity Areas Have Direct Impact</vt:lpstr>
      <vt:lpstr>Growth in ACOs Across Payers </vt:lpstr>
      <vt:lpstr>Overview of State Medicaid Agency Trends in Value Based Payment</vt:lpstr>
      <vt:lpstr>About the Center for Health Care Strategies</vt:lpstr>
      <vt:lpstr>Key Cost Drivers in Medicaid</vt:lpstr>
      <vt:lpstr>Key Levers for Addressing Medicaid Costs</vt:lpstr>
      <vt:lpstr>What drives Medicaid VBP Approaches?</vt:lpstr>
      <vt:lpstr>PowerPoint Presentation</vt:lpstr>
      <vt:lpstr>Medical Homes and Health Homes</vt:lpstr>
      <vt:lpstr>Bundled Payments: Arkansas </vt:lpstr>
      <vt:lpstr>Shared Savings/Risk: Massachusetts</vt:lpstr>
      <vt:lpstr>All Payer Global Budget for Hospitals:  Maryland</vt:lpstr>
      <vt:lpstr>VBP in Medicaid Managed Care</vt:lpstr>
      <vt:lpstr>VBP Benchmarks in MCO Contracts</vt:lpstr>
      <vt:lpstr>Value Based Purchasing for Pharmaceuticals in Medicaid</vt:lpstr>
      <vt:lpstr>Implementation of VBP in Medicaid  Is Challenging</vt:lpstr>
      <vt:lpstr>Visit CHCS.org to…</vt:lpstr>
      <vt:lpstr>Polling Question #1</vt:lpstr>
      <vt:lpstr>Integrated Health Partnerships: A Collaboration Between Payer and Provider</vt:lpstr>
      <vt:lpstr>Minnesota health care programs serve …</vt:lpstr>
      <vt:lpstr>How Minnesota has purchased health care for enrollees</vt:lpstr>
      <vt:lpstr>Where the IHP program comes in…</vt:lpstr>
      <vt:lpstr>Core concepts and accountability</vt:lpstr>
      <vt:lpstr>Data analytics support to help IHP’s succeed</vt:lpstr>
      <vt:lpstr>Example - IHP portal drilldown reports</vt:lpstr>
      <vt:lpstr>Example – Chronic condition profile</vt:lpstr>
      <vt:lpstr>PowerPoint Presentation</vt:lpstr>
      <vt:lpstr>The current impact of IHPs</vt:lpstr>
      <vt:lpstr>Unfortunately, we still have unmet needs -  Health disparities across Minnesota</vt:lpstr>
      <vt:lpstr>IHP recent enhancements</vt:lpstr>
      <vt:lpstr>Evolution and enhancements?</vt:lpstr>
      <vt:lpstr>Encounter Alert Service - more timely information</vt:lpstr>
      <vt:lpstr>Development of the “Next Generation” of IHP</vt:lpstr>
      <vt:lpstr>PowerPoint Presentation</vt:lpstr>
      <vt:lpstr>Polling Question #2</vt:lpstr>
      <vt:lpstr>Audience Q&amp;A</vt:lpstr>
      <vt:lpstr>Upcoming CAQH CORE Education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Asteriadis</dc:creator>
  <cp:keywords>vbp; webinar; Medicaid</cp:keywords>
  <cp:lastModifiedBy>Daphne Asteriadis</cp:lastModifiedBy>
  <cp:revision>9</cp:revision>
  <dcterms:created xsi:type="dcterms:W3CDTF">2019-05-30T16:06:49Z</dcterms:created>
  <dcterms:modified xsi:type="dcterms:W3CDTF">2019-06-06T16:23:40Z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0x010100FD6AEBED9320014A93C47E542E00260B0E0302001C5EBE99D6803141937A4ED2A993F421</vt:lpwstr>
  </property>
  <property fmtid="{D5CDD505-2E9C-101B-9397-08002B2CF9AE}" pid="3" name="TaxKeyword">
    <vt:lpwstr>2477;#Medicaid|61177ff3-599b-443e-a97a-e75339383de8;#676;#webinar|ded91159-15e1-42b3-a92e-26125b9b0ff7;#2626;#vbp|3e5037b6-2277-4f5c-b5e3-02f9bfec4f31</vt:lpwstr>
  </property>
  <property fmtid="{D5CDD505-2E9C-101B-9397-08002B2CF9AE}" pid="4" name="WorkflowChangePath">
    <vt:lpwstr>4a173381-3cbd-4be1-8841-5f1e1f0a51dd,4;4a173381-3cbd-4be1-8841-5f1e1f0a51dd,16;4a173381-3cbd-4be1-8841-5f1e1f0a51dd,18;4a173381-3cbd-4be1-8841-5f1e1f0a51dd,20;4a173381-3cbd-4be1-8841-5f1e1f0a51dd,22;4a173381-3cbd-4be1-8841-5f1e1f0a51dd,24;4a173381-3cbd-4b</vt:lpwstr>
  </property>
</Properties>
</file>